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795" r:id="rId1"/>
  </p:sldMasterIdLst>
  <p:notesMasterIdLst>
    <p:notesMasterId r:id="rId28"/>
  </p:notesMasterIdLst>
  <p:handoutMasterIdLst>
    <p:handoutMasterId r:id="rId29"/>
  </p:handoutMasterIdLst>
  <p:sldIdLst>
    <p:sldId id="256" r:id="rId2"/>
    <p:sldId id="331" r:id="rId3"/>
    <p:sldId id="341" r:id="rId4"/>
    <p:sldId id="316" r:id="rId5"/>
    <p:sldId id="350" r:id="rId6"/>
    <p:sldId id="328" r:id="rId7"/>
    <p:sldId id="352" r:id="rId8"/>
    <p:sldId id="351" r:id="rId9"/>
    <p:sldId id="327" r:id="rId10"/>
    <p:sldId id="346" r:id="rId11"/>
    <p:sldId id="325" r:id="rId12"/>
    <p:sldId id="322" r:id="rId13"/>
    <p:sldId id="355" r:id="rId14"/>
    <p:sldId id="337" r:id="rId15"/>
    <p:sldId id="353" r:id="rId16"/>
    <p:sldId id="354" r:id="rId17"/>
    <p:sldId id="358" r:id="rId18"/>
    <p:sldId id="334" r:id="rId19"/>
    <p:sldId id="357" r:id="rId20"/>
    <p:sldId id="342" r:id="rId21"/>
    <p:sldId id="349" r:id="rId22"/>
    <p:sldId id="344" r:id="rId23"/>
    <p:sldId id="343" r:id="rId24"/>
    <p:sldId id="339" r:id="rId25"/>
    <p:sldId id="347" r:id="rId26"/>
    <p:sldId id="348" r:id="rId27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C244"/>
    <a:srgbClr val="49AFEB"/>
    <a:srgbClr val="00FFFF"/>
    <a:srgbClr val="8DB9CA"/>
    <a:srgbClr val="F6BE00"/>
    <a:srgbClr val="D6D2C4"/>
    <a:srgbClr val="B2E2ED"/>
    <a:srgbClr val="00FDFF"/>
    <a:srgbClr val="A4DBE8"/>
    <a:srgbClr val="BBC5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011"/>
    <p:restoredTop sz="94685"/>
  </p:normalViewPr>
  <p:slideViewPr>
    <p:cSldViewPr snapToGrid="0" snapToObjects="1">
      <p:cViewPr varScale="1">
        <p:scale>
          <a:sx n="119" d="100"/>
          <a:sy n="119" d="100"/>
        </p:scale>
        <p:origin x="120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72" d="100"/>
          <a:sy n="72" d="100"/>
        </p:scale>
        <p:origin x="3592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59ACD3C-3D87-1A4A-8426-423076B7C78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8C57C8-0A90-3B46-8212-877BCC2046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8E715B-C4C6-FA44-89E6-29CE8E5147AD}" type="datetimeFigureOut">
              <a:rPr lang="en-US" smtClean="0"/>
              <a:t>5/26/19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013B6B-404B-0744-8FD3-AEAE0B5717F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8D7878-BDFE-B646-9529-AD64CA29AB2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93C894-3C7C-CA41-ACC6-AF6D0EB5C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69561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BEE1CD-6EDF-5C43-ACE9-942F6C137C3E}" type="datetimeFigureOut">
              <a:rPr lang="en-US" smtClean="0"/>
              <a:t>5/26/19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455201-7865-8744-8A9B-9F5FC03C5C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1070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55201-7865-8744-8A9B-9F5FC03C5C4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0314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ba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524463"/>
            <a:ext cx="7886700" cy="994172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606039"/>
            <a:ext cx="7886700" cy="202668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9" name="Group 8"/>
          <p:cNvGrpSpPr/>
          <p:nvPr userDrawn="1"/>
        </p:nvGrpSpPr>
        <p:grpSpPr>
          <a:xfrm>
            <a:off x="0" y="0"/>
            <a:ext cx="9144000" cy="1235075"/>
            <a:chOff x="0" y="-66259"/>
            <a:chExt cx="9144000" cy="1235075"/>
          </a:xfrm>
        </p:grpSpPr>
        <p:sp>
          <p:nvSpPr>
            <p:cNvPr id="10" name="Freeform 24"/>
            <p:cNvSpPr>
              <a:spLocks/>
            </p:cNvSpPr>
            <p:nvPr/>
          </p:nvSpPr>
          <p:spPr bwMode="auto">
            <a:xfrm>
              <a:off x="0" y="-66259"/>
              <a:ext cx="9144000" cy="1235075"/>
            </a:xfrm>
            <a:custGeom>
              <a:avLst/>
              <a:gdLst>
                <a:gd name="T0" fmla="*/ 0 w 1123"/>
                <a:gd name="T1" fmla="*/ 0 h 151"/>
                <a:gd name="T2" fmla="*/ 0 w 1123"/>
                <a:gd name="T3" fmla="*/ 151 h 151"/>
                <a:gd name="T4" fmla="*/ 844 w 1123"/>
                <a:gd name="T5" fmla="*/ 151 h 151"/>
                <a:gd name="T6" fmla="*/ 841 w 1123"/>
                <a:gd name="T7" fmla="*/ 148 h 151"/>
                <a:gd name="T8" fmla="*/ 832 w 1123"/>
                <a:gd name="T9" fmla="*/ 122 h 151"/>
                <a:gd name="T10" fmla="*/ 832 w 1123"/>
                <a:gd name="T11" fmla="*/ 72 h 151"/>
                <a:gd name="T12" fmla="*/ 859 w 1123"/>
                <a:gd name="T13" fmla="*/ 72 h 151"/>
                <a:gd name="T14" fmla="*/ 859 w 1123"/>
                <a:gd name="T15" fmla="*/ 124 h 151"/>
                <a:gd name="T16" fmla="*/ 863 w 1123"/>
                <a:gd name="T17" fmla="*/ 135 h 151"/>
                <a:gd name="T18" fmla="*/ 871 w 1123"/>
                <a:gd name="T19" fmla="*/ 138 h 151"/>
                <a:gd name="T20" fmla="*/ 880 w 1123"/>
                <a:gd name="T21" fmla="*/ 135 h 151"/>
                <a:gd name="T22" fmla="*/ 883 w 1123"/>
                <a:gd name="T23" fmla="*/ 124 h 151"/>
                <a:gd name="T24" fmla="*/ 883 w 1123"/>
                <a:gd name="T25" fmla="*/ 72 h 151"/>
                <a:gd name="T26" fmla="*/ 910 w 1123"/>
                <a:gd name="T27" fmla="*/ 72 h 151"/>
                <a:gd name="T28" fmla="*/ 910 w 1123"/>
                <a:gd name="T29" fmla="*/ 117 h 151"/>
                <a:gd name="T30" fmla="*/ 900 w 1123"/>
                <a:gd name="T31" fmla="*/ 148 h 151"/>
                <a:gd name="T32" fmla="*/ 897 w 1123"/>
                <a:gd name="T33" fmla="*/ 151 h 151"/>
                <a:gd name="T34" fmla="*/ 937 w 1123"/>
                <a:gd name="T35" fmla="*/ 151 h 151"/>
                <a:gd name="T36" fmla="*/ 920 w 1123"/>
                <a:gd name="T37" fmla="*/ 114 h 151"/>
                <a:gd name="T38" fmla="*/ 964 w 1123"/>
                <a:gd name="T39" fmla="*/ 69 h 151"/>
                <a:gd name="T40" fmla="*/ 998 w 1123"/>
                <a:gd name="T41" fmla="*/ 82 h 151"/>
                <a:gd name="T42" fmla="*/ 1005 w 1123"/>
                <a:gd name="T43" fmla="*/ 92 h 151"/>
                <a:gd name="T44" fmla="*/ 982 w 1123"/>
                <a:gd name="T45" fmla="*/ 103 h 151"/>
                <a:gd name="T46" fmla="*/ 965 w 1123"/>
                <a:gd name="T47" fmla="*/ 89 h 151"/>
                <a:gd name="T48" fmla="*/ 953 w 1123"/>
                <a:gd name="T49" fmla="*/ 94 h 151"/>
                <a:gd name="T50" fmla="*/ 947 w 1123"/>
                <a:gd name="T51" fmla="*/ 113 h 151"/>
                <a:gd name="T52" fmla="*/ 965 w 1123"/>
                <a:gd name="T53" fmla="*/ 137 h 151"/>
                <a:gd name="T54" fmla="*/ 982 w 1123"/>
                <a:gd name="T55" fmla="*/ 123 h 151"/>
                <a:gd name="T56" fmla="*/ 1005 w 1123"/>
                <a:gd name="T57" fmla="*/ 134 h 151"/>
                <a:gd name="T58" fmla="*/ 997 w 1123"/>
                <a:gd name="T59" fmla="*/ 146 h 151"/>
                <a:gd name="T60" fmla="*/ 991 w 1123"/>
                <a:gd name="T61" fmla="*/ 151 h 151"/>
                <a:gd name="T62" fmla="*/ 1016 w 1123"/>
                <a:gd name="T63" fmla="*/ 151 h 151"/>
                <a:gd name="T64" fmla="*/ 1016 w 1123"/>
                <a:gd name="T65" fmla="*/ 72 h 151"/>
                <a:gd name="T66" fmla="*/ 1042 w 1123"/>
                <a:gd name="T67" fmla="*/ 72 h 151"/>
                <a:gd name="T68" fmla="*/ 1042 w 1123"/>
                <a:gd name="T69" fmla="*/ 134 h 151"/>
                <a:gd name="T70" fmla="*/ 1077 w 1123"/>
                <a:gd name="T71" fmla="*/ 134 h 151"/>
                <a:gd name="T72" fmla="*/ 1077 w 1123"/>
                <a:gd name="T73" fmla="*/ 151 h 151"/>
                <a:gd name="T74" fmla="*/ 1123 w 1123"/>
                <a:gd name="T75" fmla="*/ 151 h 151"/>
                <a:gd name="T76" fmla="*/ 1123 w 1123"/>
                <a:gd name="T77" fmla="*/ 0 h 151"/>
                <a:gd name="T78" fmla="*/ 0 w 1123"/>
                <a:gd name="T79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123" h="151">
                  <a:moveTo>
                    <a:pt x="0" y="0"/>
                  </a:moveTo>
                  <a:cubicBezTo>
                    <a:pt x="0" y="151"/>
                    <a:pt x="0" y="151"/>
                    <a:pt x="0" y="151"/>
                  </a:cubicBezTo>
                  <a:cubicBezTo>
                    <a:pt x="844" y="151"/>
                    <a:pt x="844" y="151"/>
                    <a:pt x="844" y="151"/>
                  </a:cubicBezTo>
                  <a:cubicBezTo>
                    <a:pt x="843" y="150"/>
                    <a:pt x="842" y="149"/>
                    <a:pt x="841" y="148"/>
                  </a:cubicBezTo>
                  <a:cubicBezTo>
                    <a:pt x="833" y="140"/>
                    <a:pt x="833" y="131"/>
                    <a:pt x="832" y="122"/>
                  </a:cubicBezTo>
                  <a:cubicBezTo>
                    <a:pt x="832" y="72"/>
                    <a:pt x="832" y="72"/>
                    <a:pt x="832" y="72"/>
                  </a:cubicBezTo>
                  <a:cubicBezTo>
                    <a:pt x="859" y="72"/>
                    <a:pt x="859" y="72"/>
                    <a:pt x="859" y="72"/>
                  </a:cubicBezTo>
                  <a:cubicBezTo>
                    <a:pt x="859" y="124"/>
                    <a:pt x="859" y="124"/>
                    <a:pt x="859" y="124"/>
                  </a:cubicBezTo>
                  <a:cubicBezTo>
                    <a:pt x="859" y="128"/>
                    <a:pt x="860" y="132"/>
                    <a:pt x="863" y="135"/>
                  </a:cubicBezTo>
                  <a:cubicBezTo>
                    <a:pt x="865" y="137"/>
                    <a:pt x="868" y="138"/>
                    <a:pt x="871" y="138"/>
                  </a:cubicBezTo>
                  <a:cubicBezTo>
                    <a:pt x="875" y="138"/>
                    <a:pt x="878" y="136"/>
                    <a:pt x="880" y="135"/>
                  </a:cubicBezTo>
                  <a:cubicBezTo>
                    <a:pt x="883" y="132"/>
                    <a:pt x="883" y="128"/>
                    <a:pt x="883" y="124"/>
                  </a:cubicBezTo>
                  <a:cubicBezTo>
                    <a:pt x="883" y="72"/>
                    <a:pt x="883" y="72"/>
                    <a:pt x="883" y="72"/>
                  </a:cubicBezTo>
                  <a:cubicBezTo>
                    <a:pt x="910" y="72"/>
                    <a:pt x="910" y="72"/>
                    <a:pt x="910" y="72"/>
                  </a:cubicBezTo>
                  <a:cubicBezTo>
                    <a:pt x="910" y="117"/>
                    <a:pt x="910" y="117"/>
                    <a:pt x="910" y="117"/>
                  </a:cubicBezTo>
                  <a:cubicBezTo>
                    <a:pt x="910" y="126"/>
                    <a:pt x="910" y="139"/>
                    <a:pt x="900" y="148"/>
                  </a:cubicBezTo>
                  <a:cubicBezTo>
                    <a:pt x="899" y="149"/>
                    <a:pt x="898" y="150"/>
                    <a:pt x="897" y="151"/>
                  </a:cubicBezTo>
                  <a:cubicBezTo>
                    <a:pt x="937" y="151"/>
                    <a:pt x="937" y="151"/>
                    <a:pt x="937" y="151"/>
                  </a:cubicBezTo>
                  <a:cubicBezTo>
                    <a:pt x="925" y="142"/>
                    <a:pt x="920" y="128"/>
                    <a:pt x="920" y="114"/>
                  </a:cubicBezTo>
                  <a:cubicBezTo>
                    <a:pt x="920" y="92"/>
                    <a:pt x="935" y="69"/>
                    <a:pt x="964" y="69"/>
                  </a:cubicBezTo>
                  <a:cubicBezTo>
                    <a:pt x="976" y="69"/>
                    <a:pt x="989" y="73"/>
                    <a:pt x="998" y="82"/>
                  </a:cubicBezTo>
                  <a:cubicBezTo>
                    <a:pt x="1001" y="86"/>
                    <a:pt x="1003" y="89"/>
                    <a:pt x="1005" y="92"/>
                  </a:cubicBezTo>
                  <a:cubicBezTo>
                    <a:pt x="982" y="103"/>
                    <a:pt x="982" y="103"/>
                    <a:pt x="982" y="103"/>
                  </a:cubicBezTo>
                  <a:cubicBezTo>
                    <a:pt x="980" y="98"/>
                    <a:pt x="976" y="89"/>
                    <a:pt x="965" y="89"/>
                  </a:cubicBezTo>
                  <a:cubicBezTo>
                    <a:pt x="959" y="89"/>
                    <a:pt x="955" y="92"/>
                    <a:pt x="953" y="94"/>
                  </a:cubicBezTo>
                  <a:cubicBezTo>
                    <a:pt x="947" y="100"/>
                    <a:pt x="947" y="109"/>
                    <a:pt x="947" y="113"/>
                  </a:cubicBezTo>
                  <a:cubicBezTo>
                    <a:pt x="947" y="125"/>
                    <a:pt x="952" y="137"/>
                    <a:pt x="965" y="137"/>
                  </a:cubicBezTo>
                  <a:cubicBezTo>
                    <a:pt x="977" y="137"/>
                    <a:pt x="981" y="126"/>
                    <a:pt x="982" y="123"/>
                  </a:cubicBezTo>
                  <a:cubicBezTo>
                    <a:pt x="1005" y="134"/>
                    <a:pt x="1005" y="134"/>
                    <a:pt x="1005" y="134"/>
                  </a:cubicBezTo>
                  <a:cubicBezTo>
                    <a:pt x="1003" y="138"/>
                    <a:pt x="1001" y="142"/>
                    <a:pt x="997" y="146"/>
                  </a:cubicBezTo>
                  <a:cubicBezTo>
                    <a:pt x="995" y="148"/>
                    <a:pt x="993" y="150"/>
                    <a:pt x="991" y="151"/>
                  </a:cubicBezTo>
                  <a:cubicBezTo>
                    <a:pt x="1016" y="151"/>
                    <a:pt x="1016" y="151"/>
                    <a:pt x="1016" y="151"/>
                  </a:cubicBezTo>
                  <a:cubicBezTo>
                    <a:pt x="1016" y="72"/>
                    <a:pt x="1016" y="72"/>
                    <a:pt x="1016" y="72"/>
                  </a:cubicBezTo>
                  <a:cubicBezTo>
                    <a:pt x="1042" y="72"/>
                    <a:pt x="1042" y="72"/>
                    <a:pt x="1042" y="72"/>
                  </a:cubicBezTo>
                  <a:cubicBezTo>
                    <a:pt x="1042" y="134"/>
                    <a:pt x="1042" y="134"/>
                    <a:pt x="1042" y="134"/>
                  </a:cubicBezTo>
                  <a:cubicBezTo>
                    <a:pt x="1077" y="134"/>
                    <a:pt x="1077" y="134"/>
                    <a:pt x="1077" y="134"/>
                  </a:cubicBezTo>
                  <a:cubicBezTo>
                    <a:pt x="1077" y="151"/>
                    <a:pt x="1077" y="151"/>
                    <a:pt x="1077" y="151"/>
                  </a:cubicBezTo>
                  <a:cubicBezTo>
                    <a:pt x="1123" y="151"/>
                    <a:pt x="1123" y="151"/>
                    <a:pt x="1123" y="151"/>
                  </a:cubicBezTo>
                  <a:cubicBezTo>
                    <a:pt x="1123" y="0"/>
                    <a:pt x="1123" y="0"/>
                    <a:pt x="112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420182" y="514785"/>
              <a:ext cx="257986" cy="303133"/>
            </a:xfrm>
            <a:prstGeom prst="rect">
              <a:avLst/>
            </a:prstGeom>
          </p:spPr>
        </p:pic>
      </p:grp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287999" y="288000"/>
            <a:ext cx="5488958" cy="29304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80000"/>
              </a:lnSpc>
              <a:buNone/>
              <a:defRPr sz="1100" baseline="0">
                <a:solidFill>
                  <a:schemeClr val="bg1"/>
                </a:solidFill>
              </a:defRPr>
            </a:lvl1pPr>
            <a:lvl2pPr marL="0" indent="0">
              <a:lnSpc>
                <a:spcPct val="80000"/>
              </a:lnSpc>
              <a:buNone/>
              <a:defRPr sz="1100">
                <a:solidFill>
                  <a:schemeClr val="bg1"/>
                </a:solidFill>
              </a:defRPr>
            </a:lvl2pPr>
            <a:lvl3pPr marL="0" indent="0">
              <a:buNone/>
              <a:defRPr sz="1100">
                <a:solidFill>
                  <a:schemeClr val="tx1"/>
                </a:solidFill>
              </a:defRPr>
            </a:lvl3pPr>
            <a:lvl4pPr marL="0" indent="0">
              <a:buNone/>
              <a:defRPr sz="1100">
                <a:solidFill>
                  <a:schemeClr val="tx1"/>
                </a:solidFill>
              </a:defRPr>
            </a:lvl4pPr>
            <a:lvl5pPr marL="0" indent="0">
              <a:buNone/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FACULTY, SCHOOL, DEPARTMENT OR INSTITUTE NAME HERE</a:t>
            </a:r>
          </a:p>
          <a:p>
            <a:pPr lvl="1"/>
            <a:r>
              <a:rPr lang="en-US" dirty="0"/>
              <a:t>SECOND TIER INFORMATION HERE IF NEEDED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in ba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0" y="-1588"/>
            <a:ext cx="9144000" cy="741363"/>
            <a:chOff x="0" y="-1588"/>
            <a:chExt cx="9144000" cy="741363"/>
          </a:xfrm>
          <a:solidFill>
            <a:srgbClr val="D6D2C4"/>
          </a:solidFill>
        </p:grpSpPr>
        <p:sp>
          <p:nvSpPr>
            <p:cNvPr id="8" name="Freeform 5"/>
            <p:cNvSpPr>
              <a:spLocks/>
            </p:cNvSpPr>
            <p:nvPr/>
          </p:nvSpPr>
          <p:spPr bwMode="auto">
            <a:xfrm>
              <a:off x="0" y="-1588"/>
              <a:ext cx="9144000" cy="741363"/>
            </a:xfrm>
            <a:custGeom>
              <a:avLst/>
              <a:gdLst>
                <a:gd name="T0" fmla="*/ 0 w 1123"/>
                <a:gd name="T1" fmla="*/ 0 h 90"/>
                <a:gd name="T2" fmla="*/ 0 w 1123"/>
                <a:gd name="T3" fmla="*/ 90 h 90"/>
                <a:gd name="T4" fmla="*/ 957 w 1123"/>
                <a:gd name="T5" fmla="*/ 90 h 90"/>
                <a:gd name="T6" fmla="*/ 955 w 1123"/>
                <a:gd name="T7" fmla="*/ 89 h 90"/>
                <a:gd name="T8" fmla="*/ 949 w 1123"/>
                <a:gd name="T9" fmla="*/ 73 h 90"/>
                <a:gd name="T10" fmla="*/ 949 w 1123"/>
                <a:gd name="T11" fmla="*/ 43 h 90"/>
                <a:gd name="T12" fmla="*/ 966 w 1123"/>
                <a:gd name="T13" fmla="*/ 43 h 90"/>
                <a:gd name="T14" fmla="*/ 966 w 1123"/>
                <a:gd name="T15" fmla="*/ 74 h 90"/>
                <a:gd name="T16" fmla="*/ 967 w 1123"/>
                <a:gd name="T17" fmla="*/ 80 h 90"/>
                <a:gd name="T18" fmla="*/ 973 w 1123"/>
                <a:gd name="T19" fmla="*/ 82 h 90"/>
                <a:gd name="T20" fmla="*/ 978 w 1123"/>
                <a:gd name="T21" fmla="*/ 80 h 90"/>
                <a:gd name="T22" fmla="*/ 980 w 1123"/>
                <a:gd name="T23" fmla="*/ 74 h 90"/>
                <a:gd name="T24" fmla="*/ 980 w 1123"/>
                <a:gd name="T25" fmla="*/ 43 h 90"/>
                <a:gd name="T26" fmla="*/ 996 w 1123"/>
                <a:gd name="T27" fmla="*/ 43 h 90"/>
                <a:gd name="T28" fmla="*/ 996 w 1123"/>
                <a:gd name="T29" fmla="*/ 70 h 90"/>
                <a:gd name="T30" fmla="*/ 990 w 1123"/>
                <a:gd name="T31" fmla="*/ 89 h 90"/>
                <a:gd name="T32" fmla="*/ 988 w 1123"/>
                <a:gd name="T33" fmla="*/ 90 h 90"/>
                <a:gd name="T34" fmla="*/ 1012 w 1123"/>
                <a:gd name="T35" fmla="*/ 90 h 90"/>
                <a:gd name="T36" fmla="*/ 1002 w 1123"/>
                <a:gd name="T37" fmla="*/ 68 h 90"/>
                <a:gd name="T38" fmla="*/ 1028 w 1123"/>
                <a:gd name="T39" fmla="*/ 41 h 90"/>
                <a:gd name="T40" fmla="*/ 1048 w 1123"/>
                <a:gd name="T41" fmla="*/ 49 h 90"/>
                <a:gd name="T42" fmla="*/ 1052 w 1123"/>
                <a:gd name="T43" fmla="*/ 55 h 90"/>
                <a:gd name="T44" fmla="*/ 1039 w 1123"/>
                <a:gd name="T45" fmla="*/ 62 h 90"/>
                <a:gd name="T46" fmla="*/ 1028 w 1123"/>
                <a:gd name="T47" fmla="*/ 53 h 90"/>
                <a:gd name="T48" fmla="*/ 1022 w 1123"/>
                <a:gd name="T49" fmla="*/ 56 h 90"/>
                <a:gd name="T50" fmla="*/ 1018 w 1123"/>
                <a:gd name="T51" fmla="*/ 67 h 90"/>
                <a:gd name="T52" fmla="*/ 1028 w 1123"/>
                <a:gd name="T53" fmla="*/ 82 h 90"/>
                <a:gd name="T54" fmla="*/ 1039 w 1123"/>
                <a:gd name="T55" fmla="*/ 74 h 90"/>
                <a:gd name="T56" fmla="*/ 1052 w 1123"/>
                <a:gd name="T57" fmla="*/ 80 h 90"/>
                <a:gd name="T58" fmla="*/ 1047 w 1123"/>
                <a:gd name="T59" fmla="*/ 87 h 90"/>
                <a:gd name="T60" fmla="*/ 1044 w 1123"/>
                <a:gd name="T61" fmla="*/ 90 h 90"/>
                <a:gd name="T62" fmla="*/ 1059 w 1123"/>
                <a:gd name="T63" fmla="*/ 90 h 90"/>
                <a:gd name="T64" fmla="*/ 1059 w 1123"/>
                <a:gd name="T65" fmla="*/ 43 h 90"/>
                <a:gd name="T66" fmla="*/ 1075 w 1123"/>
                <a:gd name="T67" fmla="*/ 43 h 90"/>
                <a:gd name="T68" fmla="*/ 1075 w 1123"/>
                <a:gd name="T69" fmla="*/ 80 h 90"/>
                <a:gd name="T70" fmla="*/ 1096 w 1123"/>
                <a:gd name="T71" fmla="*/ 80 h 90"/>
                <a:gd name="T72" fmla="*/ 1096 w 1123"/>
                <a:gd name="T73" fmla="*/ 90 h 90"/>
                <a:gd name="T74" fmla="*/ 1123 w 1123"/>
                <a:gd name="T75" fmla="*/ 90 h 90"/>
                <a:gd name="T76" fmla="*/ 1123 w 1123"/>
                <a:gd name="T77" fmla="*/ 0 h 90"/>
                <a:gd name="T78" fmla="*/ 0 w 1123"/>
                <a:gd name="T7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123" h="90">
                  <a:moveTo>
                    <a:pt x="0" y="0"/>
                  </a:moveTo>
                  <a:cubicBezTo>
                    <a:pt x="0" y="90"/>
                    <a:pt x="0" y="90"/>
                    <a:pt x="0" y="90"/>
                  </a:cubicBezTo>
                  <a:cubicBezTo>
                    <a:pt x="957" y="90"/>
                    <a:pt x="957" y="90"/>
                    <a:pt x="957" y="90"/>
                  </a:cubicBezTo>
                  <a:cubicBezTo>
                    <a:pt x="956" y="90"/>
                    <a:pt x="955" y="89"/>
                    <a:pt x="955" y="89"/>
                  </a:cubicBezTo>
                  <a:cubicBezTo>
                    <a:pt x="950" y="84"/>
                    <a:pt x="950" y="78"/>
                    <a:pt x="949" y="73"/>
                  </a:cubicBezTo>
                  <a:cubicBezTo>
                    <a:pt x="949" y="43"/>
                    <a:pt x="949" y="43"/>
                    <a:pt x="949" y="43"/>
                  </a:cubicBezTo>
                  <a:cubicBezTo>
                    <a:pt x="966" y="43"/>
                    <a:pt x="966" y="43"/>
                    <a:pt x="966" y="43"/>
                  </a:cubicBezTo>
                  <a:cubicBezTo>
                    <a:pt x="966" y="74"/>
                    <a:pt x="966" y="74"/>
                    <a:pt x="966" y="74"/>
                  </a:cubicBezTo>
                  <a:cubicBezTo>
                    <a:pt x="966" y="76"/>
                    <a:pt x="966" y="79"/>
                    <a:pt x="967" y="80"/>
                  </a:cubicBezTo>
                  <a:cubicBezTo>
                    <a:pt x="969" y="82"/>
                    <a:pt x="971" y="82"/>
                    <a:pt x="973" y="82"/>
                  </a:cubicBezTo>
                  <a:cubicBezTo>
                    <a:pt x="975" y="82"/>
                    <a:pt x="977" y="81"/>
                    <a:pt x="978" y="80"/>
                  </a:cubicBezTo>
                  <a:cubicBezTo>
                    <a:pt x="979" y="79"/>
                    <a:pt x="980" y="76"/>
                    <a:pt x="980" y="74"/>
                  </a:cubicBezTo>
                  <a:cubicBezTo>
                    <a:pt x="980" y="43"/>
                    <a:pt x="980" y="43"/>
                    <a:pt x="980" y="43"/>
                  </a:cubicBezTo>
                  <a:cubicBezTo>
                    <a:pt x="996" y="43"/>
                    <a:pt x="996" y="43"/>
                    <a:pt x="996" y="43"/>
                  </a:cubicBezTo>
                  <a:cubicBezTo>
                    <a:pt x="996" y="70"/>
                    <a:pt x="996" y="70"/>
                    <a:pt x="996" y="70"/>
                  </a:cubicBezTo>
                  <a:cubicBezTo>
                    <a:pt x="996" y="75"/>
                    <a:pt x="996" y="83"/>
                    <a:pt x="990" y="89"/>
                  </a:cubicBezTo>
                  <a:cubicBezTo>
                    <a:pt x="989" y="89"/>
                    <a:pt x="989" y="90"/>
                    <a:pt x="988" y="90"/>
                  </a:cubicBezTo>
                  <a:cubicBezTo>
                    <a:pt x="1012" y="90"/>
                    <a:pt x="1012" y="90"/>
                    <a:pt x="1012" y="90"/>
                  </a:cubicBezTo>
                  <a:cubicBezTo>
                    <a:pt x="1005" y="85"/>
                    <a:pt x="1002" y="76"/>
                    <a:pt x="1002" y="68"/>
                  </a:cubicBezTo>
                  <a:cubicBezTo>
                    <a:pt x="1002" y="55"/>
                    <a:pt x="1011" y="41"/>
                    <a:pt x="1028" y="41"/>
                  </a:cubicBezTo>
                  <a:cubicBezTo>
                    <a:pt x="1035" y="41"/>
                    <a:pt x="1043" y="44"/>
                    <a:pt x="1048" y="49"/>
                  </a:cubicBezTo>
                  <a:cubicBezTo>
                    <a:pt x="1050" y="51"/>
                    <a:pt x="1051" y="53"/>
                    <a:pt x="1052" y="55"/>
                  </a:cubicBezTo>
                  <a:cubicBezTo>
                    <a:pt x="1039" y="62"/>
                    <a:pt x="1039" y="62"/>
                    <a:pt x="1039" y="62"/>
                  </a:cubicBezTo>
                  <a:cubicBezTo>
                    <a:pt x="1038" y="59"/>
                    <a:pt x="1035" y="53"/>
                    <a:pt x="1028" y="53"/>
                  </a:cubicBezTo>
                  <a:cubicBezTo>
                    <a:pt x="1025" y="53"/>
                    <a:pt x="1023" y="55"/>
                    <a:pt x="1022" y="56"/>
                  </a:cubicBezTo>
                  <a:cubicBezTo>
                    <a:pt x="1018" y="60"/>
                    <a:pt x="1018" y="65"/>
                    <a:pt x="1018" y="67"/>
                  </a:cubicBezTo>
                  <a:cubicBezTo>
                    <a:pt x="1018" y="75"/>
                    <a:pt x="1021" y="82"/>
                    <a:pt x="1028" y="82"/>
                  </a:cubicBezTo>
                  <a:cubicBezTo>
                    <a:pt x="1036" y="82"/>
                    <a:pt x="1038" y="75"/>
                    <a:pt x="1039" y="74"/>
                  </a:cubicBezTo>
                  <a:cubicBezTo>
                    <a:pt x="1052" y="80"/>
                    <a:pt x="1052" y="80"/>
                    <a:pt x="1052" y="80"/>
                  </a:cubicBezTo>
                  <a:cubicBezTo>
                    <a:pt x="1051" y="83"/>
                    <a:pt x="1050" y="85"/>
                    <a:pt x="1047" y="87"/>
                  </a:cubicBezTo>
                  <a:cubicBezTo>
                    <a:pt x="1046" y="88"/>
                    <a:pt x="1045" y="89"/>
                    <a:pt x="1044" y="90"/>
                  </a:cubicBezTo>
                  <a:cubicBezTo>
                    <a:pt x="1059" y="90"/>
                    <a:pt x="1059" y="90"/>
                    <a:pt x="1059" y="90"/>
                  </a:cubicBezTo>
                  <a:cubicBezTo>
                    <a:pt x="1059" y="43"/>
                    <a:pt x="1059" y="43"/>
                    <a:pt x="1059" y="43"/>
                  </a:cubicBezTo>
                  <a:cubicBezTo>
                    <a:pt x="1075" y="43"/>
                    <a:pt x="1075" y="43"/>
                    <a:pt x="1075" y="43"/>
                  </a:cubicBezTo>
                  <a:cubicBezTo>
                    <a:pt x="1075" y="80"/>
                    <a:pt x="1075" y="80"/>
                    <a:pt x="1075" y="80"/>
                  </a:cubicBezTo>
                  <a:cubicBezTo>
                    <a:pt x="1096" y="80"/>
                    <a:pt x="1096" y="80"/>
                    <a:pt x="1096" y="80"/>
                  </a:cubicBezTo>
                  <a:cubicBezTo>
                    <a:pt x="1096" y="90"/>
                    <a:pt x="1096" y="90"/>
                    <a:pt x="1096" y="90"/>
                  </a:cubicBezTo>
                  <a:cubicBezTo>
                    <a:pt x="1123" y="90"/>
                    <a:pt x="1123" y="90"/>
                    <a:pt x="1123" y="90"/>
                  </a:cubicBezTo>
                  <a:cubicBezTo>
                    <a:pt x="1123" y="0"/>
                    <a:pt x="1123" y="0"/>
                    <a:pt x="112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524000" y="360000"/>
              <a:ext cx="147064" cy="172800"/>
            </a:xfrm>
            <a:prstGeom prst="rect">
              <a:avLst/>
            </a:prstGeom>
            <a:noFill/>
          </p:spPr>
        </p:pic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99F08B2-6B64-FB44-B754-1BE4FEDB72D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B53F1-911B-F745-BD66-11EC17F59F6C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FD6320-0E3E-BB4D-9390-3F0464456C64}"/>
              </a:ext>
            </a:extLst>
          </p:cNvPr>
          <p:cNvSpPr txBox="1"/>
          <p:nvPr userDrawn="1"/>
        </p:nvSpPr>
        <p:spPr>
          <a:xfrm>
            <a:off x="0" y="0"/>
            <a:ext cx="32847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Sam Grant </a:t>
            </a:r>
            <a:endParaRPr lang="en-GB" sz="1000" dirty="0">
              <a:solidFill>
                <a:schemeClr val="bg1"/>
              </a:solidFill>
            </a:endParaRPr>
          </a:p>
          <a:p>
            <a:endParaRPr 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17491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reframe banner">
    <p:bg>
      <p:bgPr>
        <a:solidFill>
          <a:schemeClr val="tx1">
            <a:lumMod val="50000"/>
            <a:lumOff val="50000"/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038713"/>
            <a:ext cx="7886700" cy="678815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2012185"/>
            <a:ext cx="3886200" cy="262053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2012185"/>
            <a:ext cx="3886200" cy="26205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4658"/>
            <a:ext cx="9144000" cy="409398"/>
          </a:xfrm>
          <a:prstGeom prst="rect">
            <a:avLst/>
          </a:prstGeom>
        </p:spPr>
      </p:pic>
      <p:sp>
        <p:nvSpPr>
          <p:cNvPr id="9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216000" y="216000"/>
            <a:ext cx="5488958" cy="29304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80000"/>
              </a:lnSpc>
              <a:buNone/>
              <a:defRPr sz="1100" baseline="0">
                <a:solidFill>
                  <a:schemeClr val="tx1"/>
                </a:solidFill>
              </a:defRPr>
            </a:lvl1pPr>
            <a:lvl2pPr marL="0" indent="0">
              <a:lnSpc>
                <a:spcPct val="80000"/>
              </a:lnSpc>
              <a:buNone/>
              <a:defRPr sz="1100">
                <a:solidFill>
                  <a:schemeClr val="tx1"/>
                </a:solidFill>
              </a:defRPr>
            </a:lvl2pPr>
            <a:lvl3pPr marL="0" indent="0">
              <a:buNone/>
              <a:defRPr sz="1100">
                <a:solidFill>
                  <a:schemeClr val="tx1"/>
                </a:solidFill>
              </a:defRPr>
            </a:lvl3pPr>
            <a:lvl4pPr marL="0" indent="0">
              <a:buNone/>
              <a:defRPr sz="1100">
                <a:solidFill>
                  <a:schemeClr val="tx1"/>
                </a:solidFill>
              </a:defRPr>
            </a:lvl4pPr>
            <a:lvl5pPr marL="0" indent="0">
              <a:buNone/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FACULTY, SCHOOL, DEPARTMENT OR INSTITUTE NAME HERE</a:t>
            </a:r>
          </a:p>
          <a:p>
            <a:pPr lvl="1"/>
            <a:r>
              <a:rPr lang="en-US" dirty="0"/>
              <a:t>SECOND TIER INFORMATION HERE IF NEEDED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 userDrawn="1"/>
        </p:nvSpPr>
        <p:spPr>
          <a:xfrm>
            <a:off x="165187" y="165584"/>
            <a:ext cx="3216840" cy="7049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12700"/>
            <a:endParaRPr lang="en-GB" sz="10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0822761-30E1-5642-BB2B-18FE1FD8F3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885967" y="4757535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6B53F1-911B-F745-BD66-11EC17F59F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035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7" r:id="rId1"/>
    <p:sldLayoutId id="2147483811" r:id="rId2"/>
    <p:sldLayoutId id="2147483813" r:id="rId3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90000" indent="-9000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800" b="1" kern="1200">
          <a:solidFill>
            <a:schemeClr val="tx1"/>
          </a:solidFill>
          <a:latin typeface="Arial" charset="0"/>
          <a:ea typeface="Arial" charset="0"/>
          <a:cs typeface="Arial" charset="0"/>
        </a:defRPr>
      </a:lvl1pPr>
      <a:lvl2pPr marL="90000" indent="-9000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2pPr>
      <a:lvl3pPr marL="90000" indent="-9000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b="1" kern="1200">
          <a:solidFill>
            <a:schemeClr val="tx1"/>
          </a:solidFill>
          <a:latin typeface="Arial" charset="0"/>
          <a:ea typeface="Arial" charset="0"/>
          <a:cs typeface="Arial" charset="0"/>
        </a:defRPr>
      </a:lvl3pPr>
      <a:lvl4pPr marL="90000" indent="-9000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4pPr>
      <a:lvl5pPr marL="90000" indent="-9000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000" b="1" kern="1200">
          <a:solidFill>
            <a:schemeClr val="tx1"/>
          </a:solidFill>
          <a:latin typeface="Arial" charset="0"/>
          <a:ea typeface="Arial" charset="0"/>
          <a:cs typeface="Arial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emf"/><Relationship Id="rId4" Type="http://schemas.openxmlformats.org/officeDocument/2006/relationships/image" Target="../media/image13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746844" y="1408488"/>
            <a:ext cx="7886700" cy="3325903"/>
          </a:xfrm>
        </p:spPr>
        <p:txBody>
          <a:bodyPr/>
          <a:lstStyle/>
          <a:p>
            <a:pPr algn="ctr"/>
            <a:br>
              <a:rPr lang="en-US" dirty="0"/>
            </a:br>
            <a:r>
              <a:rPr lang="en-US" sz="2800" dirty="0"/>
              <a:t>Trackers and Gain Corrections</a:t>
            </a:r>
            <a:br>
              <a:rPr lang="en-US" dirty="0"/>
            </a:br>
            <a:br>
              <a:rPr lang="en-GB" sz="2400" dirty="0">
                <a:solidFill>
                  <a:schemeClr val="tx1"/>
                </a:solidFill>
              </a:rPr>
            </a:br>
            <a:r>
              <a:rPr lang="en-US" sz="2000" dirty="0">
                <a:solidFill>
                  <a:schemeClr val="tx1"/>
                </a:solidFill>
              </a:rPr>
              <a:t>Sam Grant</a:t>
            </a:r>
            <a:br>
              <a:rPr lang="en-US" sz="2000" dirty="0">
                <a:solidFill>
                  <a:schemeClr val="tx1"/>
                </a:solidFill>
              </a:rPr>
            </a:br>
            <a:br>
              <a:rPr lang="en-US" sz="2000" dirty="0">
                <a:solidFill>
                  <a:schemeClr val="tx1"/>
                </a:solidFill>
              </a:rPr>
            </a:br>
            <a:r>
              <a:rPr lang="en-GB" sz="1800" dirty="0">
                <a:solidFill>
                  <a:schemeClr val="tx1"/>
                </a:solidFill>
              </a:rPr>
              <a:t>g-2 Collaboration Meeting (Elba): Early Career Session</a:t>
            </a:r>
            <a:br>
              <a:rPr lang="en-US" sz="2000" dirty="0">
                <a:solidFill>
                  <a:schemeClr val="tx1"/>
                </a:solidFill>
              </a:rPr>
            </a:br>
            <a:br>
              <a:rPr lang="en-GB" sz="2000" dirty="0"/>
            </a:br>
            <a:br>
              <a:rPr lang="en-US" sz="2000" dirty="0">
                <a:solidFill>
                  <a:schemeClr val="tx1"/>
                </a:solidFill>
              </a:rPr>
            </a:br>
            <a:r>
              <a:rPr lang="en-US" sz="2000" dirty="0">
                <a:solidFill>
                  <a:schemeClr val="tx1"/>
                </a:solidFill>
              </a:rPr>
              <a:t>28</a:t>
            </a:r>
            <a:r>
              <a:rPr lang="en-US" sz="2000" baseline="30000" dirty="0">
                <a:solidFill>
                  <a:schemeClr val="tx1"/>
                </a:solidFill>
              </a:rPr>
              <a:t>th</a:t>
            </a:r>
            <a:r>
              <a:rPr lang="en-US" sz="2000" dirty="0">
                <a:solidFill>
                  <a:schemeClr val="tx1"/>
                </a:solidFill>
              </a:rPr>
              <a:t> May 2019</a:t>
            </a:r>
            <a:br>
              <a:rPr lang="en-US" sz="2000" dirty="0">
                <a:solidFill>
                  <a:schemeClr val="tx1"/>
                </a:solidFill>
              </a:rPr>
            </a:br>
            <a:br>
              <a:rPr lang="en-US" dirty="0"/>
            </a:br>
            <a:br>
              <a:rPr lang="en-GB" dirty="0"/>
            </a:br>
            <a:r>
              <a:rPr lang="en-GB" dirty="0">
                <a:solidFill>
                  <a:srgbClr val="FF0000"/>
                </a:solidFill>
              </a:rPr>
              <a:t> </a:t>
            </a:r>
            <a:br>
              <a:rPr lang="en-GB" dirty="0"/>
            </a:br>
            <a:br>
              <a:rPr lang="en-US" dirty="0"/>
            </a:br>
            <a:endParaRPr lang="en-US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77581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6C5416C-9739-2F46-98DD-0F89AF48D5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B53F1-911B-F745-BD66-11EC17F59F6C}" type="slidenum">
              <a:rPr lang="en-US" smtClean="0"/>
              <a:t>9</a:t>
            </a:fld>
            <a:endParaRPr lang="en-US"/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C6D3DC20-1645-9847-A756-7E1C0298D3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99" y="918800"/>
            <a:ext cx="3253653" cy="1584444"/>
          </a:xfrm>
          <a:prstGeom prst="rect">
            <a:avLst/>
          </a:prstGeom>
        </p:spPr>
      </p:pic>
      <p:pic>
        <p:nvPicPr>
          <p:cNvPr id="20" name="Picture 19" descr="A screenshot of a map&#10;&#10;Description automatically generated">
            <a:extLst>
              <a:ext uri="{FF2B5EF4-FFF2-40B4-BE49-F238E27FC236}">
                <a16:creationId xmlns:a16="http://schemas.microsoft.com/office/drawing/2014/main" id="{59D83991-336A-8449-8783-F432B08D31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835" y="2564430"/>
            <a:ext cx="4785519" cy="2330423"/>
          </a:xfrm>
          <a:prstGeom prst="rect">
            <a:avLst/>
          </a:prstGeom>
        </p:spPr>
      </p:pic>
      <p:pic>
        <p:nvPicPr>
          <p:cNvPr id="23" name="Picture 22" descr="A screenshot of a cell phone&#10;&#10;Description automatically generated">
            <a:extLst>
              <a:ext uri="{FF2B5EF4-FFF2-40B4-BE49-F238E27FC236}">
                <a16:creationId xmlns:a16="http://schemas.microsoft.com/office/drawing/2014/main" id="{6E5A5534-CBAF-6B45-AA24-19B4D0B0E9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6119" y="889312"/>
            <a:ext cx="2191225" cy="164341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7FA8CC3-C98D-8C43-9728-398B85A2C26B}"/>
              </a:ext>
            </a:extLst>
          </p:cNvPr>
          <p:cNvSpPr txBox="1"/>
          <p:nvPr/>
        </p:nvSpPr>
        <p:spPr>
          <a:xfrm>
            <a:off x="5557344" y="1206062"/>
            <a:ext cx="350425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Draw </a:t>
            </a:r>
            <a:r>
              <a:rPr lang="en-US" dirty="0" err="1"/>
              <a:t>normalised</a:t>
            </a:r>
            <a:r>
              <a:rPr lang="en-US" dirty="0"/>
              <a:t> 2D plots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Slice vertically and fit the Y projections 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Separate boards and draw gaussian means and fit exponential 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CB36D5A-008F-3E41-86BC-D9237B9ECC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71202" y="2935869"/>
            <a:ext cx="1790700" cy="2413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1FD8B1E-F0AF-2B45-B0EC-A5EE6D35B25D}"/>
              </a:ext>
            </a:extLst>
          </p:cNvPr>
          <p:cNvSpPr txBox="1"/>
          <p:nvPr/>
        </p:nvSpPr>
        <p:spPr>
          <a:xfrm>
            <a:off x="1777542" y="198161"/>
            <a:ext cx="55889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Now we can get some parameters!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90A454-0AE1-8343-822B-CA64B7D97D2D}"/>
              </a:ext>
            </a:extLst>
          </p:cNvPr>
          <p:cNvSpPr txBox="1"/>
          <p:nvPr/>
        </p:nvSpPr>
        <p:spPr>
          <a:xfrm>
            <a:off x="82399" y="445683"/>
            <a:ext cx="6310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	1.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2A2419A-77D4-3B4E-984E-E4D34173078D}"/>
              </a:ext>
            </a:extLst>
          </p:cNvPr>
          <p:cNvSpPr txBox="1"/>
          <p:nvPr/>
        </p:nvSpPr>
        <p:spPr>
          <a:xfrm>
            <a:off x="3155685" y="445683"/>
            <a:ext cx="6310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	2.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B4BF43A-610E-C140-BA2A-AC16C3962B8D}"/>
              </a:ext>
            </a:extLst>
          </p:cNvPr>
          <p:cNvSpPr txBox="1"/>
          <p:nvPr/>
        </p:nvSpPr>
        <p:spPr>
          <a:xfrm>
            <a:off x="670278" y="2410188"/>
            <a:ext cx="6310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	3.</a:t>
            </a:r>
          </a:p>
        </p:txBody>
      </p:sp>
    </p:spTree>
    <p:extLst>
      <p:ext uri="{BB962C8B-B14F-4D97-AF65-F5344CB8AC3E}">
        <p14:creationId xmlns:p14="http://schemas.microsoft.com/office/powerpoint/2010/main" val="28618483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6C5416C-9739-2F46-98DD-0F89AF48D5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B53F1-911B-F745-BD66-11EC17F59F6C}" type="slidenum">
              <a:rPr lang="en-US" smtClean="0"/>
              <a:t>10</a:t>
            </a:fld>
            <a:endParaRPr lang="en-US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0A4BEB62-D259-074B-BF2E-5A88D41747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6650" y="802776"/>
            <a:ext cx="1790700" cy="241300"/>
          </a:xfrm>
          <a:prstGeom prst="rect">
            <a:avLst/>
          </a:prstGeom>
        </p:spPr>
      </p:pic>
      <p:pic>
        <p:nvPicPr>
          <p:cNvPr id="4" name="Picture 3" descr="A picture containing map, text&#10;&#10;Description automatically generated">
            <a:extLst>
              <a:ext uri="{FF2B5EF4-FFF2-40B4-BE49-F238E27FC236}">
                <a16:creationId xmlns:a16="http://schemas.microsoft.com/office/drawing/2014/main" id="{4251768A-706B-654D-9279-B22551760A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390" y="1044076"/>
            <a:ext cx="7475220" cy="384455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480A406-DF85-DB49-B9EC-4F8E8C53BB11}"/>
              </a:ext>
            </a:extLst>
          </p:cNvPr>
          <p:cNvSpPr txBox="1"/>
          <p:nvPr/>
        </p:nvSpPr>
        <p:spPr>
          <a:xfrm>
            <a:off x="1777542" y="198161"/>
            <a:ext cx="55889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Now we can get some parameters!</a:t>
            </a:r>
          </a:p>
        </p:txBody>
      </p:sp>
    </p:spTree>
    <p:extLst>
      <p:ext uri="{BB962C8B-B14F-4D97-AF65-F5344CB8AC3E}">
        <p14:creationId xmlns:p14="http://schemas.microsoft.com/office/powerpoint/2010/main" val="754093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6C5416C-9739-2F46-98DD-0F89AF48D5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B53F1-911B-F745-BD66-11EC17F59F6C}" type="slidenum">
              <a:rPr lang="en-US" smtClean="0"/>
              <a:t>11</a:t>
            </a:fld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ED370EE-3A46-BC40-9471-8A48C1C28D04}"/>
              </a:ext>
            </a:extLst>
          </p:cNvPr>
          <p:cNvSpPr txBox="1"/>
          <p:nvPr/>
        </p:nvSpPr>
        <p:spPr>
          <a:xfrm>
            <a:off x="1777542" y="211811"/>
            <a:ext cx="55889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Results, by breakout board</a:t>
            </a:r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75D1AB89-8609-7743-B01A-4CDA109F87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/>
          <a:stretch/>
        </p:blipFill>
        <p:spPr>
          <a:xfrm>
            <a:off x="2395204" y="2269721"/>
            <a:ext cx="4572000" cy="109678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4F39995-43DE-9C40-849F-EBE7B657D9EC}"/>
              </a:ext>
            </a:extLst>
          </p:cNvPr>
          <p:cNvSpPr txBox="1"/>
          <p:nvPr/>
        </p:nvSpPr>
        <p:spPr>
          <a:xfrm>
            <a:off x="562708" y="3943171"/>
            <a:ext cx="85812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 works for </a:t>
            </a:r>
            <a:r>
              <a:rPr lang="en-US" dirty="0" err="1"/>
              <a:t>calo</a:t>
            </a:r>
            <a:r>
              <a:rPr lang="en-US" dirty="0"/>
              <a:t> 13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Difficulty resolving </a:t>
            </a:r>
            <a:r>
              <a:rPr lang="en-US" dirty="0" err="1"/>
              <a:t>calo</a:t>
            </a:r>
            <a:r>
              <a:rPr lang="en-US" dirty="0"/>
              <a:t> 19, it’s further from injection (so less sensitive to gain sag)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CC98E813-6360-484F-9F65-978050ED47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765"/>
          <a:stretch/>
        </p:blipFill>
        <p:spPr>
          <a:xfrm>
            <a:off x="2567354" y="1072272"/>
            <a:ext cx="4227700" cy="1096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5070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6C5416C-9739-2F46-98DD-0F89AF48D5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B53F1-911B-F745-BD66-11EC17F59F6C}" type="slidenum">
              <a:rPr lang="en-US" smtClean="0"/>
              <a:t>12</a:t>
            </a:fld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ED370EE-3A46-BC40-9471-8A48C1C28D04}"/>
              </a:ext>
            </a:extLst>
          </p:cNvPr>
          <p:cNvSpPr txBox="1"/>
          <p:nvPr/>
        </p:nvSpPr>
        <p:spPr>
          <a:xfrm>
            <a:off x="1777542" y="211811"/>
            <a:ext cx="55889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Change tack: crystal by crystal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F39995-43DE-9C40-849F-EBE7B657D9EC}"/>
              </a:ext>
            </a:extLst>
          </p:cNvPr>
          <p:cNvSpPr txBox="1"/>
          <p:nvPr/>
        </p:nvSpPr>
        <p:spPr>
          <a:xfrm>
            <a:off x="562708" y="1545954"/>
            <a:ext cx="858129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The laser system records 𝛕 and A for every crystal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I’m limited by stats here, but fitting crystal by crystal allows for a direct comparison</a:t>
            </a:r>
          </a:p>
        </p:txBody>
      </p:sp>
    </p:spTree>
    <p:extLst>
      <p:ext uri="{BB962C8B-B14F-4D97-AF65-F5344CB8AC3E}">
        <p14:creationId xmlns:p14="http://schemas.microsoft.com/office/powerpoint/2010/main" val="34201966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6C5416C-9739-2F46-98DD-0F89AF48D5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B53F1-911B-F745-BD66-11EC17F59F6C}" type="slidenum">
              <a:rPr lang="en-US" smtClean="0"/>
              <a:t>13</a:t>
            </a:fld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ED370EE-3A46-BC40-9471-8A48C1C28D04}"/>
              </a:ext>
            </a:extLst>
          </p:cNvPr>
          <p:cNvSpPr txBox="1"/>
          <p:nvPr/>
        </p:nvSpPr>
        <p:spPr>
          <a:xfrm>
            <a:off x="1416659" y="171020"/>
            <a:ext cx="63106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E/p fits crystal by crystal, compared with laser results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579BFABD-7114-2C4C-8DFB-884E2643E8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2801" y="896221"/>
            <a:ext cx="5808612" cy="3748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3575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6C5416C-9739-2F46-98DD-0F89AF48D5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B53F1-911B-F745-BD66-11EC17F59F6C}" type="slidenum">
              <a:rPr lang="en-US" smtClean="0"/>
              <a:t>14</a:t>
            </a:fld>
            <a:endParaRPr lang="en-US"/>
          </a:p>
        </p:txBody>
      </p:sp>
      <p:pic>
        <p:nvPicPr>
          <p:cNvPr id="7" name="Picture 6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D7B04AF8-55C6-944E-A502-8CF1C7E776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3679" y="790323"/>
            <a:ext cx="5308084" cy="363774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3BD2CE5-A8EC-3040-8013-38E857B8D834}"/>
              </a:ext>
            </a:extLst>
          </p:cNvPr>
          <p:cNvSpPr txBox="1"/>
          <p:nvPr/>
        </p:nvSpPr>
        <p:spPr>
          <a:xfrm>
            <a:off x="1416659" y="171020"/>
            <a:ext cx="63106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“Pull” of E/p fits and laser results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CD29A2-78AD-B545-96F1-AF38EAF18558}"/>
              </a:ext>
            </a:extLst>
          </p:cNvPr>
          <p:cNvSpPr txBox="1"/>
          <p:nvPr/>
        </p:nvSpPr>
        <p:spPr>
          <a:xfrm>
            <a:off x="1803679" y="4603148"/>
            <a:ext cx="6985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Vast majority of crystals are within 3 sigma (one exception 🤨)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5CABEA0-9983-2E43-BA5D-82CF978985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1436" y="790323"/>
            <a:ext cx="2032564" cy="658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4665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6C5416C-9739-2F46-98DD-0F89AF48D5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B53F1-911B-F745-BD66-11EC17F59F6C}" type="slidenum">
              <a:rPr lang="en-US" smtClean="0"/>
              <a:t>15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3BD2CE5-A8EC-3040-8013-38E857B8D834}"/>
              </a:ext>
            </a:extLst>
          </p:cNvPr>
          <p:cNvSpPr txBox="1"/>
          <p:nvPr/>
        </p:nvSpPr>
        <p:spPr>
          <a:xfrm>
            <a:off x="1416659" y="171020"/>
            <a:ext cx="63106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Gain corrections, summary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4AD529E-8C80-8B45-8BC3-249790BF0F6C}"/>
              </a:ext>
            </a:extLst>
          </p:cNvPr>
          <p:cNvSpPr txBox="1"/>
          <p:nvPr/>
        </p:nvSpPr>
        <p:spPr>
          <a:xfrm>
            <a:off x="255494" y="1273969"/>
            <a:ext cx="8742734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Confirmation that gain sag is a real effect and not some quirk of the laser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 claim that the results used for gain corrections, as measured by the laser system, are consistent with mine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Main point: you can trust the corrections applied to remove the gain sag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r>
              <a:rPr lang="en-US" sz="24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475279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6C5416C-9739-2F46-98DD-0F89AF48D5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B53F1-911B-F745-BD66-11EC17F59F6C}" type="slidenum">
              <a:rPr lang="en-US" smtClean="0"/>
              <a:t>16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4AD529E-8C80-8B45-8BC3-249790BF0F6C}"/>
              </a:ext>
            </a:extLst>
          </p:cNvPr>
          <p:cNvSpPr txBox="1"/>
          <p:nvPr/>
        </p:nvSpPr>
        <p:spPr>
          <a:xfrm>
            <a:off x="200633" y="1786920"/>
            <a:ext cx="874273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dirty="0"/>
              <a:t>Thanks!</a:t>
            </a:r>
          </a:p>
        </p:txBody>
      </p:sp>
    </p:spTree>
    <p:extLst>
      <p:ext uri="{BB962C8B-B14F-4D97-AF65-F5344CB8AC3E}">
        <p14:creationId xmlns:p14="http://schemas.microsoft.com/office/powerpoint/2010/main" val="10484147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628650" y="1941579"/>
            <a:ext cx="7886700" cy="3325903"/>
          </a:xfrm>
        </p:spPr>
        <p:txBody>
          <a:bodyPr/>
          <a:lstStyle/>
          <a:p>
            <a:pPr algn="ctr"/>
            <a:br>
              <a:rPr lang="en-US" dirty="0"/>
            </a:br>
            <a:r>
              <a:rPr lang="en-US" dirty="0"/>
              <a:t>BACKUP</a:t>
            </a:r>
            <a:br>
              <a:rPr lang="en-GB" dirty="0"/>
            </a:br>
            <a:br>
              <a:rPr lang="en-US" dirty="0"/>
            </a:br>
            <a:br>
              <a:rPr lang="en-GB" dirty="0"/>
            </a:br>
            <a:r>
              <a:rPr lang="en-GB" dirty="0">
                <a:solidFill>
                  <a:srgbClr val="FF0000"/>
                </a:solidFill>
              </a:rPr>
              <a:t> </a:t>
            </a:r>
            <a:br>
              <a:rPr lang="en-GB" dirty="0"/>
            </a:br>
            <a:br>
              <a:rPr lang="en-US" dirty="0"/>
            </a:br>
            <a:endParaRPr lang="en-US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47727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6C5416C-9739-2F46-98DD-0F89AF48D5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B53F1-911B-F745-BD66-11EC17F59F6C}" type="slidenum">
              <a:rPr lang="en-US" smtClean="0"/>
              <a:t>18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051F46-B0D7-3449-8495-E6820769DD2C}"/>
              </a:ext>
            </a:extLst>
          </p:cNvPr>
          <p:cNvSpPr txBox="1"/>
          <p:nvPr/>
        </p:nvSpPr>
        <p:spPr>
          <a:xfrm>
            <a:off x="1777542" y="183038"/>
            <a:ext cx="55889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First up, E/p </a:t>
            </a:r>
            <a:r>
              <a:rPr lang="en-US" sz="2400" b="1" dirty="0" err="1">
                <a:solidFill>
                  <a:schemeClr val="bg1"/>
                </a:solidFill>
              </a:rPr>
              <a:t>normalisation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5ADC99-2EAE-1A48-A8EE-EC2EB60E08EE}"/>
              </a:ext>
            </a:extLst>
          </p:cNvPr>
          <p:cNvSpPr txBox="1"/>
          <p:nvPr/>
        </p:nvSpPr>
        <p:spPr>
          <a:xfrm>
            <a:off x="-283282" y="1085387"/>
            <a:ext cx="9919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We can mitigate variation in E/p by </a:t>
            </a:r>
            <a:r>
              <a:rPr lang="en-US" dirty="0" err="1"/>
              <a:t>normalising</a:t>
            </a:r>
            <a:r>
              <a:rPr lang="en-US" dirty="0"/>
              <a:t> each crystal to it’s mean E/p (after 60 </a:t>
            </a:r>
            <a:r>
              <a:rPr lang="en-US" dirty="0" err="1"/>
              <a:t>μs</a:t>
            </a:r>
            <a:r>
              <a:rPr lang="en-US" dirty="0"/>
              <a:t>!)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4BDA28E-31EC-4F4E-9F11-B52E2319E732}"/>
              </a:ext>
            </a:extLst>
          </p:cNvPr>
          <p:cNvSpPr txBox="1"/>
          <p:nvPr/>
        </p:nvSpPr>
        <p:spPr>
          <a:xfrm>
            <a:off x="5355770" y="4096020"/>
            <a:ext cx="3315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(Gaussian means of each bin)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054192-3F7B-F841-95FD-D8CBF4B982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988" y="1790125"/>
            <a:ext cx="4435555" cy="216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FC9FF4E-FB3C-1D47-9F76-7EF9213332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8189" y="1790125"/>
            <a:ext cx="4435555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9035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46EBD4-CBB2-7F47-9287-D089A60762FC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200633" y="887767"/>
            <a:ext cx="8742734" cy="4031139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400" b="0" dirty="0"/>
          </a:p>
          <a:p>
            <a:pPr marL="0" lvl="1" indent="0">
              <a:buNone/>
            </a:pPr>
            <a:endParaRPr lang="en-US" sz="2000" b="0" dirty="0"/>
          </a:p>
          <a:p>
            <a:pPr marL="457200" lvl="3" indent="-457200">
              <a:buFont typeface="+mj-lt"/>
              <a:buAutoNum type="arabicPeriod"/>
            </a:pPr>
            <a:endParaRPr lang="en-US" sz="800" b="0" dirty="0"/>
          </a:p>
          <a:p>
            <a:pPr marL="457200" indent="-457200">
              <a:buFont typeface="+mj-lt"/>
              <a:buAutoNum type="arabicPeriod"/>
            </a:pPr>
            <a:endParaRPr lang="en-US" sz="2400" b="0" dirty="0"/>
          </a:p>
          <a:p>
            <a:pPr marL="0" indent="0">
              <a:buNone/>
            </a:pPr>
            <a:endParaRPr lang="en-US" sz="2400" b="0" dirty="0"/>
          </a:p>
          <a:p>
            <a:pPr marL="342900" indent="-342900">
              <a:buFont typeface="+mj-lt"/>
              <a:buAutoNum type="arabicPeriod"/>
            </a:pPr>
            <a:endParaRPr lang="en-US" sz="2400" b="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2400" b="0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3034D8-AB5B-EF44-97F5-F7DDE682EA60}"/>
              </a:ext>
            </a:extLst>
          </p:cNvPr>
          <p:cNvSpPr txBox="1"/>
          <p:nvPr/>
        </p:nvSpPr>
        <p:spPr>
          <a:xfrm>
            <a:off x="1324885" y="122000"/>
            <a:ext cx="64942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Trackers! 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6C5416C-9739-2F46-98DD-0F89AF48D5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B53F1-911B-F745-BD66-11EC17F59F6C}" type="slidenum">
              <a:rPr lang="en-US" smtClean="0"/>
              <a:t>1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8AA36A8-9043-484E-8862-A4D95E0914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00" t="7496" r="5143" b="2801"/>
          <a:stretch/>
        </p:blipFill>
        <p:spPr>
          <a:xfrm>
            <a:off x="0" y="3423937"/>
            <a:ext cx="5186976" cy="173237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6238F6A-340A-E248-8DAC-94AEB03B5844}"/>
              </a:ext>
            </a:extLst>
          </p:cNvPr>
          <p:cNvSpPr txBox="1"/>
          <p:nvPr/>
        </p:nvSpPr>
        <p:spPr>
          <a:xfrm>
            <a:off x="218042" y="640298"/>
            <a:ext cx="548881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Layers of wire under high voltage, encased in straws filled with an argon-ethane gas mix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Provides information about track momentum and  position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Two sets of 8 modules, in front of calorimeters 13 and 19.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Very useful for studying systematics as well!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633009-3D21-BB42-B9AB-CAA6622E291D}"/>
              </a:ext>
            </a:extLst>
          </p:cNvPr>
          <p:cNvSpPr txBox="1"/>
          <p:nvPr/>
        </p:nvSpPr>
        <p:spPr>
          <a:xfrm>
            <a:off x="5553164" y="3828458"/>
            <a:ext cx="29843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Ionisation</a:t>
            </a:r>
            <a:r>
              <a:rPr lang="en-US" dirty="0"/>
              <a:t> -&gt; Charges drift to wires -&gt; Read out and reconstruct -&gt; No worries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2C77E62-80D7-6D45-9368-E33B579D8B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6856" y="1114818"/>
            <a:ext cx="3336828" cy="1440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9D204E4-FBA7-CF42-923B-64634650C151}"/>
              </a:ext>
            </a:extLst>
          </p:cNvPr>
          <p:cNvSpPr/>
          <p:nvPr/>
        </p:nvSpPr>
        <p:spPr>
          <a:xfrm>
            <a:off x="5536308" y="2417360"/>
            <a:ext cx="874207" cy="4591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F3A06E8-129E-A84D-8A62-EE93024293F7}"/>
              </a:ext>
            </a:extLst>
          </p:cNvPr>
          <p:cNvSpPr/>
          <p:nvPr/>
        </p:nvSpPr>
        <p:spPr>
          <a:xfrm>
            <a:off x="6080928" y="774501"/>
            <a:ext cx="289394" cy="2434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" name="Picture 16" descr="A picture containing indoor&#10;&#10;Description automatically generated">
            <a:extLst>
              <a:ext uri="{FF2B5EF4-FFF2-40B4-BE49-F238E27FC236}">
                <a16:creationId xmlns:a16="http://schemas.microsoft.com/office/drawing/2014/main" id="{BBF6605D-061F-A343-87CB-8F734F844B6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001"/>
          <a:stretch/>
        </p:blipFill>
        <p:spPr>
          <a:xfrm>
            <a:off x="5298662" y="3066956"/>
            <a:ext cx="3845338" cy="207654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8D878C0-EFAE-9E42-893F-A95B3986F169}"/>
              </a:ext>
            </a:extLst>
          </p:cNvPr>
          <p:cNvSpPr/>
          <p:nvPr/>
        </p:nvSpPr>
        <p:spPr>
          <a:xfrm>
            <a:off x="6171137" y="871322"/>
            <a:ext cx="874207" cy="4591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02129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1574B7D1-9AF6-CF44-90C7-C2A9A73A0B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90220"/>
            <a:ext cx="6361272" cy="3097773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46EBD4-CBB2-7F47-9287-D089A60762FC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200633" y="887767"/>
            <a:ext cx="3715270" cy="4031139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400" b="0" dirty="0"/>
          </a:p>
          <a:p>
            <a:pPr marL="0" lvl="1" indent="0">
              <a:buNone/>
            </a:pPr>
            <a:endParaRPr lang="en-US" sz="2000" b="0" dirty="0"/>
          </a:p>
          <a:p>
            <a:pPr marL="457200" lvl="3" indent="-457200">
              <a:buFont typeface="+mj-lt"/>
              <a:buAutoNum type="arabicPeriod"/>
            </a:pPr>
            <a:endParaRPr lang="en-US" sz="800" b="0" dirty="0"/>
          </a:p>
          <a:p>
            <a:pPr marL="457200" indent="-457200">
              <a:buFont typeface="+mj-lt"/>
              <a:buAutoNum type="arabicPeriod"/>
            </a:pPr>
            <a:endParaRPr lang="en-US" sz="2400" b="0" dirty="0"/>
          </a:p>
          <a:p>
            <a:pPr marL="0" indent="0">
              <a:buNone/>
            </a:pPr>
            <a:endParaRPr lang="en-US" sz="2400" b="0" dirty="0"/>
          </a:p>
          <a:p>
            <a:pPr marL="342900" indent="-342900">
              <a:buFont typeface="+mj-lt"/>
              <a:buAutoNum type="arabicPeriod"/>
            </a:pPr>
            <a:endParaRPr lang="en-US" sz="2400" b="0" dirty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endParaRPr lang="en-US" sz="2400" b="0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3034D8-AB5B-EF44-97F5-F7DDE682EA60}"/>
              </a:ext>
            </a:extLst>
          </p:cNvPr>
          <p:cNvSpPr txBox="1"/>
          <p:nvPr/>
        </p:nvSpPr>
        <p:spPr>
          <a:xfrm>
            <a:off x="2253531" y="111328"/>
            <a:ext cx="46369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Lost muons!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6C5416C-9739-2F46-98DD-0F89AF48D5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B53F1-911B-F745-BD66-11EC17F59F6C}" type="slidenum">
              <a:rPr lang="en-US" smtClean="0"/>
              <a:t>19</a:t>
            </a:fld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DB1705-0ED3-E24E-B44E-384032C1D784}"/>
              </a:ext>
            </a:extLst>
          </p:cNvPr>
          <p:cNvSpPr txBox="1"/>
          <p:nvPr/>
        </p:nvSpPr>
        <p:spPr>
          <a:xfrm>
            <a:off x="7845255" y="1998916"/>
            <a:ext cx="329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C3D3C6E-D253-B248-AF4C-7C7D8A8D02F2}"/>
              </a:ext>
            </a:extLst>
          </p:cNvPr>
          <p:cNvSpPr txBox="1"/>
          <p:nvPr/>
        </p:nvSpPr>
        <p:spPr>
          <a:xfrm>
            <a:off x="6156960" y="2297370"/>
            <a:ext cx="329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F889195-B9B9-D04C-8248-5413BD38C660}"/>
              </a:ext>
            </a:extLst>
          </p:cNvPr>
          <p:cNvCxnSpPr>
            <a:cxnSpLocks/>
            <a:stCxn id="16" idx="1"/>
          </p:cNvCxnSpPr>
          <p:nvPr/>
        </p:nvCxnSpPr>
        <p:spPr>
          <a:xfrm>
            <a:off x="710465" y="1815815"/>
            <a:ext cx="3097860" cy="240227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D4EFB80-CAE4-2B4F-8F78-D9EA644AAB94}"/>
              </a:ext>
            </a:extLst>
          </p:cNvPr>
          <p:cNvGrpSpPr/>
          <p:nvPr/>
        </p:nvGrpSpPr>
        <p:grpSpPr>
          <a:xfrm>
            <a:off x="237554" y="790793"/>
            <a:ext cx="1556014" cy="1348187"/>
            <a:chOff x="6901178" y="887767"/>
            <a:chExt cx="2249628" cy="2055153"/>
          </a:xfrm>
        </p:grpSpPr>
        <p:sp>
          <p:nvSpPr>
            <p:cNvPr id="4" name="Oval Callout 3">
              <a:extLst>
                <a:ext uri="{FF2B5EF4-FFF2-40B4-BE49-F238E27FC236}">
                  <a16:creationId xmlns:a16="http://schemas.microsoft.com/office/drawing/2014/main" id="{830C8C76-3DA0-7E4A-AFCD-B9E7B26ED3FE}"/>
                </a:ext>
              </a:extLst>
            </p:cNvPr>
            <p:cNvSpPr/>
            <p:nvPr/>
          </p:nvSpPr>
          <p:spPr>
            <a:xfrm>
              <a:off x="7355545" y="887767"/>
              <a:ext cx="1678430" cy="1021811"/>
            </a:xfrm>
            <a:prstGeom prst="wedgeEllipseCallou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33C2BE6-1E00-5042-851C-A2E3FA7D22AB}"/>
                </a:ext>
              </a:extLst>
            </p:cNvPr>
            <p:cNvSpPr txBox="1"/>
            <p:nvPr/>
          </p:nvSpPr>
          <p:spPr>
            <a:xfrm>
              <a:off x="7565845" y="1092976"/>
              <a:ext cx="1584961" cy="7037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Where are we?! 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CB22E4D-4E0E-F543-995B-5A41F9481C74}"/>
                </a:ext>
              </a:extLst>
            </p:cNvPr>
            <p:cNvSpPr txBox="1"/>
            <p:nvPr/>
          </p:nvSpPr>
          <p:spPr>
            <a:xfrm>
              <a:off x="7330548" y="1756469"/>
              <a:ext cx="1125295" cy="9852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μ</a:t>
              </a:r>
              <a:r>
                <a:rPr lang="en-GB" baseline="30000" dirty="0"/>
                <a:t>+</a:t>
              </a:r>
              <a:endParaRPr lang="en-US" baseline="30000" dirty="0"/>
            </a:p>
            <a:p>
              <a:endParaRPr 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BFE5687-14AE-EE43-BCF3-755482533ECC}"/>
                </a:ext>
              </a:extLst>
            </p:cNvPr>
            <p:cNvSpPr txBox="1"/>
            <p:nvPr/>
          </p:nvSpPr>
          <p:spPr>
            <a:xfrm>
              <a:off x="7584895" y="1957664"/>
              <a:ext cx="734026" cy="9852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μ</a:t>
              </a:r>
              <a:r>
                <a:rPr lang="en-GB" baseline="30000" dirty="0"/>
                <a:t>+</a:t>
              </a:r>
              <a:endParaRPr lang="en-US" baseline="30000" dirty="0"/>
            </a:p>
            <a:p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470C335-5780-FE44-BB8C-DCF0F944E524}"/>
                </a:ext>
              </a:extLst>
            </p:cNvPr>
            <p:cNvSpPr txBox="1"/>
            <p:nvPr/>
          </p:nvSpPr>
          <p:spPr>
            <a:xfrm>
              <a:off x="6901178" y="1721917"/>
              <a:ext cx="602567" cy="9852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μ</a:t>
              </a:r>
              <a:r>
                <a:rPr lang="en-GB" baseline="30000" dirty="0"/>
                <a:t>+</a:t>
              </a:r>
              <a:endParaRPr lang="en-US" baseline="30000" dirty="0"/>
            </a:p>
            <a:p>
              <a:endParaRPr lang="en-US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21E2A95-0D6E-8349-940D-8C6F64CF77C2}"/>
                </a:ext>
              </a:extLst>
            </p:cNvPr>
            <p:cNvSpPr txBox="1"/>
            <p:nvPr/>
          </p:nvSpPr>
          <p:spPr>
            <a:xfrm>
              <a:off x="7912631" y="1923113"/>
              <a:ext cx="573412" cy="9852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μ</a:t>
              </a:r>
              <a:r>
                <a:rPr lang="en-GB" baseline="30000" dirty="0"/>
                <a:t>+</a:t>
              </a:r>
              <a:endParaRPr lang="en-US" baseline="30000" dirty="0"/>
            </a:p>
            <a:p>
              <a:endParaRPr lang="en-US" dirty="0"/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E7AA0576-0BE5-C540-8A50-09D8E33EE571}"/>
              </a:ext>
            </a:extLst>
          </p:cNvPr>
          <p:cNvSpPr txBox="1"/>
          <p:nvPr/>
        </p:nvSpPr>
        <p:spPr>
          <a:xfrm>
            <a:off x="6043986" y="1615852"/>
            <a:ext cx="323759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Sometimes muons exit the ring due to small perturbations in their orbit</a:t>
            </a:r>
          </a:p>
          <a:p>
            <a:endParaRPr lang="en-US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They are a problem if you want to use the trackers: trackers can’t make an energy cut as the </a:t>
            </a:r>
            <a:r>
              <a:rPr lang="en-US" dirty="0" err="1"/>
              <a:t>calos</a:t>
            </a:r>
            <a:r>
              <a:rPr lang="en-US" dirty="0"/>
              <a:t> do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29120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1574B7D1-9AF6-CF44-90C7-C2A9A73A0B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90220"/>
            <a:ext cx="6361272" cy="3097773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46EBD4-CBB2-7F47-9287-D089A60762FC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200633" y="887767"/>
            <a:ext cx="3715270" cy="4031139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400" b="0" dirty="0"/>
          </a:p>
          <a:p>
            <a:pPr marL="0" lvl="1" indent="0">
              <a:buNone/>
            </a:pPr>
            <a:endParaRPr lang="en-US" sz="2000" b="0" dirty="0"/>
          </a:p>
          <a:p>
            <a:pPr marL="457200" lvl="3" indent="-457200">
              <a:buFont typeface="+mj-lt"/>
              <a:buAutoNum type="arabicPeriod"/>
            </a:pPr>
            <a:endParaRPr lang="en-US" sz="800" b="0" dirty="0"/>
          </a:p>
          <a:p>
            <a:pPr marL="457200" indent="-457200">
              <a:buFont typeface="+mj-lt"/>
              <a:buAutoNum type="arabicPeriod"/>
            </a:pPr>
            <a:endParaRPr lang="en-US" sz="2400" b="0" dirty="0"/>
          </a:p>
          <a:p>
            <a:pPr marL="0" indent="0">
              <a:buNone/>
            </a:pPr>
            <a:endParaRPr lang="en-US" sz="2400" b="0" dirty="0"/>
          </a:p>
          <a:p>
            <a:pPr marL="342900" indent="-342900">
              <a:buFont typeface="+mj-lt"/>
              <a:buAutoNum type="arabicPeriod"/>
            </a:pPr>
            <a:endParaRPr lang="en-US" sz="2400" b="0" dirty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endParaRPr lang="en-US" sz="2400" b="0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3034D8-AB5B-EF44-97F5-F7DDE682EA60}"/>
              </a:ext>
            </a:extLst>
          </p:cNvPr>
          <p:cNvSpPr txBox="1"/>
          <p:nvPr/>
        </p:nvSpPr>
        <p:spPr>
          <a:xfrm>
            <a:off x="2253531" y="111328"/>
            <a:ext cx="46369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Lost muons!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6C5416C-9739-2F46-98DD-0F89AF48D5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B53F1-911B-F745-BD66-11EC17F59F6C}" type="slidenum">
              <a:rPr lang="en-US" smtClean="0"/>
              <a:t>20</a:t>
            </a:fld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DB1705-0ED3-E24E-B44E-384032C1D784}"/>
              </a:ext>
            </a:extLst>
          </p:cNvPr>
          <p:cNvSpPr txBox="1"/>
          <p:nvPr/>
        </p:nvSpPr>
        <p:spPr>
          <a:xfrm>
            <a:off x="7845255" y="1998916"/>
            <a:ext cx="329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C3D3C6E-D253-B248-AF4C-7C7D8A8D02F2}"/>
              </a:ext>
            </a:extLst>
          </p:cNvPr>
          <p:cNvSpPr txBox="1"/>
          <p:nvPr/>
        </p:nvSpPr>
        <p:spPr>
          <a:xfrm>
            <a:off x="6156960" y="2297370"/>
            <a:ext cx="329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F889195-B9B9-D04C-8248-5413BD38C660}"/>
              </a:ext>
            </a:extLst>
          </p:cNvPr>
          <p:cNvCxnSpPr>
            <a:cxnSpLocks/>
            <a:stCxn id="16" idx="1"/>
          </p:cNvCxnSpPr>
          <p:nvPr/>
        </p:nvCxnSpPr>
        <p:spPr>
          <a:xfrm>
            <a:off x="710465" y="1815815"/>
            <a:ext cx="3097860" cy="240227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D4EFB80-CAE4-2B4F-8F78-D9EA644AAB94}"/>
              </a:ext>
            </a:extLst>
          </p:cNvPr>
          <p:cNvGrpSpPr/>
          <p:nvPr/>
        </p:nvGrpSpPr>
        <p:grpSpPr>
          <a:xfrm>
            <a:off x="237554" y="790793"/>
            <a:ext cx="1556014" cy="1348187"/>
            <a:chOff x="6901178" y="887767"/>
            <a:chExt cx="2249628" cy="2055153"/>
          </a:xfrm>
        </p:grpSpPr>
        <p:sp>
          <p:nvSpPr>
            <p:cNvPr id="4" name="Oval Callout 3">
              <a:extLst>
                <a:ext uri="{FF2B5EF4-FFF2-40B4-BE49-F238E27FC236}">
                  <a16:creationId xmlns:a16="http://schemas.microsoft.com/office/drawing/2014/main" id="{830C8C76-3DA0-7E4A-AFCD-B9E7B26ED3FE}"/>
                </a:ext>
              </a:extLst>
            </p:cNvPr>
            <p:cNvSpPr/>
            <p:nvPr/>
          </p:nvSpPr>
          <p:spPr>
            <a:xfrm>
              <a:off x="7355545" y="887767"/>
              <a:ext cx="1678430" cy="1021811"/>
            </a:xfrm>
            <a:prstGeom prst="wedgeEllipseCallou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33C2BE6-1E00-5042-851C-A2E3FA7D22AB}"/>
                </a:ext>
              </a:extLst>
            </p:cNvPr>
            <p:cNvSpPr txBox="1"/>
            <p:nvPr/>
          </p:nvSpPr>
          <p:spPr>
            <a:xfrm>
              <a:off x="7565845" y="1092976"/>
              <a:ext cx="1584961" cy="7037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Where are we?! 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CB22E4D-4E0E-F543-995B-5A41F9481C74}"/>
                </a:ext>
              </a:extLst>
            </p:cNvPr>
            <p:cNvSpPr txBox="1"/>
            <p:nvPr/>
          </p:nvSpPr>
          <p:spPr>
            <a:xfrm>
              <a:off x="7330548" y="1756469"/>
              <a:ext cx="1125295" cy="9852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μ</a:t>
              </a:r>
              <a:r>
                <a:rPr lang="en-GB" baseline="30000" dirty="0"/>
                <a:t>+</a:t>
              </a:r>
              <a:endParaRPr lang="en-US" baseline="30000" dirty="0"/>
            </a:p>
            <a:p>
              <a:endParaRPr 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BFE5687-14AE-EE43-BCF3-755482533ECC}"/>
                </a:ext>
              </a:extLst>
            </p:cNvPr>
            <p:cNvSpPr txBox="1"/>
            <p:nvPr/>
          </p:nvSpPr>
          <p:spPr>
            <a:xfrm>
              <a:off x="7584895" y="1957664"/>
              <a:ext cx="734026" cy="9852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μ</a:t>
              </a:r>
              <a:r>
                <a:rPr lang="en-GB" baseline="30000" dirty="0"/>
                <a:t>+</a:t>
              </a:r>
              <a:endParaRPr lang="en-US" baseline="30000" dirty="0"/>
            </a:p>
            <a:p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470C335-5780-FE44-BB8C-DCF0F944E524}"/>
                </a:ext>
              </a:extLst>
            </p:cNvPr>
            <p:cNvSpPr txBox="1"/>
            <p:nvPr/>
          </p:nvSpPr>
          <p:spPr>
            <a:xfrm>
              <a:off x="6901178" y="1721917"/>
              <a:ext cx="602567" cy="9852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μ</a:t>
              </a:r>
              <a:r>
                <a:rPr lang="en-GB" baseline="30000" dirty="0"/>
                <a:t>+</a:t>
              </a:r>
              <a:endParaRPr lang="en-US" baseline="30000" dirty="0"/>
            </a:p>
            <a:p>
              <a:endParaRPr lang="en-US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21E2A95-0D6E-8349-940D-8C6F64CF77C2}"/>
                </a:ext>
              </a:extLst>
            </p:cNvPr>
            <p:cNvSpPr txBox="1"/>
            <p:nvPr/>
          </p:nvSpPr>
          <p:spPr>
            <a:xfrm>
              <a:off x="7912631" y="1923113"/>
              <a:ext cx="573412" cy="9852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μ</a:t>
              </a:r>
              <a:r>
                <a:rPr lang="en-GB" baseline="30000" dirty="0"/>
                <a:t>+</a:t>
              </a:r>
              <a:endParaRPr lang="en-US" baseline="30000" dirty="0"/>
            </a:p>
            <a:p>
              <a:endParaRPr lang="en-US" dirty="0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47E8DCE1-1139-AA46-942A-3A85D45AD225}"/>
              </a:ext>
            </a:extLst>
          </p:cNvPr>
          <p:cNvSpPr txBox="1"/>
          <p:nvPr/>
        </p:nvSpPr>
        <p:spPr>
          <a:xfrm>
            <a:off x="1836521" y="821522"/>
            <a:ext cx="59469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“How do lost muons affect beam position measurements?”</a:t>
            </a:r>
          </a:p>
          <a:p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1D175E2-6E8C-184C-9475-C6A1577B5BEB}"/>
              </a:ext>
            </a:extLst>
          </p:cNvPr>
          <p:cNvSpPr txBox="1"/>
          <p:nvPr/>
        </p:nvSpPr>
        <p:spPr>
          <a:xfrm>
            <a:off x="6043986" y="1615852"/>
            <a:ext cx="323759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Sometimes muons exit the ring due to small perturbations in their orbit</a:t>
            </a:r>
          </a:p>
          <a:p>
            <a:endParaRPr lang="en-US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They are a problem if you want to use the trackers: trackers can’t make an energy cut as the </a:t>
            </a:r>
            <a:r>
              <a:rPr lang="en-US" dirty="0" err="1"/>
              <a:t>calos</a:t>
            </a:r>
            <a:r>
              <a:rPr lang="en-US" dirty="0"/>
              <a:t> do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88574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1574B7D1-9AF6-CF44-90C7-C2A9A73A0B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2332" y="1939002"/>
            <a:ext cx="4435555" cy="216000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46EBD4-CBB2-7F47-9287-D089A60762FC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200633" y="887767"/>
            <a:ext cx="8742734" cy="4031139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400" b="0" dirty="0"/>
          </a:p>
          <a:p>
            <a:pPr marL="0" lvl="1" indent="0">
              <a:buNone/>
            </a:pPr>
            <a:endParaRPr lang="en-US" sz="2000" b="0" dirty="0"/>
          </a:p>
          <a:p>
            <a:pPr marL="457200" lvl="3" indent="-457200">
              <a:buFont typeface="+mj-lt"/>
              <a:buAutoNum type="arabicPeriod"/>
            </a:pPr>
            <a:endParaRPr lang="en-US" sz="800" b="0" dirty="0"/>
          </a:p>
          <a:p>
            <a:pPr marL="457200" indent="-457200">
              <a:buFont typeface="+mj-lt"/>
              <a:buAutoNum type="arabicPeriod"/>
            </a:pPr>
            <a:endParaRPr lang="en-US" sz="2400" b="0" dirty="0"/>
          </a:p>
          <a:p>
            <a:pPr marL="0" indent="0">
              <a:buNone/>
            </a:pPr>
            <a:endParaRPr lang="en-US" sz="2400" b="0" dirty="0"/>
          </a:p>
          <a:p>
            <a:pPr marL="342900" indent="-342900">
              <a:buFont typeface="+mj-lt"/>
              <a:buAutoNum type="arabicPeriod"/>
            </a:pPr>
            <a:endParaRPr lang="en-US" sz="2400" b="0" dirty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endParaRPr lang="en-US" sz="2400" b="0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3034D8-AB5B-EF44-97F5-F7DDE682EA60}"/>
              </a:ext>
            </a:extLst>
          </p:cNvPr>
          <p:cNvSpPr txBox="1"/>
          <p:nvPr/>
        </p:nvSpPr>
        <p:spPr>
          <a:xfrm>
            <a:off x="2253531" y="111328"/>
            <a:ext cx="46369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Lost muons, selection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6C5416C-9739-2F46-98DD-0F89AF48D5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B53F1-911B-F745-BD66-11EC17F59F6C}" type="slidenum">
              <a:rPr lang="en-US" smtClean="0"/>
              <a:t>21</a:t>
            </a:fld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DB1705-0ED3-E24E-B44E-384032C1D784}"/>
              </a:ext>
            </a:extLst>
          </p:cNvPr>
          <p:cNvSpPr txBox="1"/>
          <p:nvPr/>
        </p:nvSpPr>
        <p:spPr>
          <a:xfrm>
            <a:off x="7845255" y="1998916"/>
            <a:ext cx="329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C3D3C6E-D253-B248-AF4C-7C7D8A8D02F2}"/>
              </a:ext>
            </a:extLst>
          </p:cNvPr>
          <p:cNvSpPr txBox="1"/>
          <p:nvPr/>
        </p:nvSpPr>
        <p:spPr>
          <a:xfrm>
            <a:off x="6156960" y="2297370"/>
            <a:ext cx="329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3EF6F4D-4204-7F49-B4EB-7EE7C7051069}"/>
              </a:ext>
            </a:extLst>
          </p:cNvPr>
          <p:cNvSpPr txBox="1"/>
          <p:nvPr/>
        </p:nvSpPr>
        <p:spPr>
          <a:xfrm>
            <a:off x="7586250" y="1311274"/>
            <a:ext cx="4062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μ</a:t>
            </a:r>
            <a:r>
              <a:rPr lang="en-GB" baseline="30000" dirty="0"/>
              <a:t>+</a:t>
            </a:r>
            <a:endParaRPr lang="en-US" baseline="30000" dirty="0"/>
          </a:p>
          <a:p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EB0E408-64D2-AF44-BB28-FA86B251B5DD}"/>
              </a:ext>
            </a:extLst>
          </p:cNvPr>
          <p:cNvSpPr txBox="1"/>
          <p:nvPr/>
        </p:nvSpPr>
        <p:spPr>
          <a:xfrm>
            <a:off x="7960337" y="1576914"/>
            <a:ext cx="4062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μ</a:t>
            </a:r>
            <a:r>
              <a:rPr lang="en-GB" baseline="30000" dirty="0"/>
              <a:t>+</a:t>
            </a:r>
            <a:endParaRPr lang="en-US" baseline="30000" dirty="0"/>
          </a:p>
          <a:p>
            <a:endParaRPr lang="en-US" dirty="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F889195-B9B9-D04C-8248-5413BD38C660}"/>
              </a:ext>
            </a:extLst>
          </p:cNvPr>
          <p:cNvCxnSpPr>
            <a:cxnSpLocks/>
          </p:cNvCxnSpPr>
          <p:nvPr/>
        </p:nvCxnSpPr>
        <p:spPr>
          <a:xfrm flipH="1">
            <a:off x="7230361" y="1689730"/>
            <a:ext cx="671275" cy="201811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D4EFB80-CAE4-2B4F-8F78-D9EA644AAB94}"/>
              </a:ext>
            </a:extLst>
          </p:cNvPr>
          <p:cNvGrpSpPr/>
          <p:nvPr/>
        </p:nvGrpSpPr>
        <p:grpSpPr>
          <a:xfrm>
            <a:off x="7509974" y="1002088"/>
            <a:ext cx="1125687" cy="888845"/>
            <a:chOff x="7193233" y="1715150"/>
            <a:chExt cx="1125687" cy="888845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CB22E4D-4E0E-F543-995B-5A41F9481C74}"/>
                </a:ext>
              </a:extLst>
            </p:cNvPr>
            <p:cNvSpPr txBox="1"/>
            <p:nvPr/>
          </p:nvSpPr>
          <p:spPr>
            <a:xfrm>
              <a:off x="7417771" y="1721917"/>
              <a:ext cx="40628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μ</a:t>
              </a:r>
              <a:r>
                <a:rPr lang="en-GB" baseline="30000" dirty="0"/>
                <a:t>+</a:t>
              </a:r>
              <a:endParaRPr lang="en-US" baseline="30000" dirty="0"/>
            </a:p>
            <a:p>
              <a:endParaRPr 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BFE5687-14AE-EE43-BCF3-755482533ECC}"/>
                </a:ext>
              </a:extLst>
            </p:cNvPr>
            <p:cNvSpPr txBox="1"/>
            <p:nvPr/>
          </p:nvSpPr>
          <p:spPr>
            <a:xfrm>
              <a:off x="7584895" y="1957664"/>
              <a:ext cx="40628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μ</a:t>
              </a:r>
              <a:r>
                <a:rPr lang="en-GB" baseline="30000" dirty="0"/>
                <a:t>+</a:t>
              </a:r>
              <a:endParaRPr lang="en-US" baseline="30000" dirty="0"/>
            </a:p>
            <a:p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470C335-5780-FE44-BB8C-DCF0F944E524}"/>
                </a:ext>
              </a:extLst>
            </p:cNvPr>
            <p:cNvSpPr txBox="1"/>
            <p:nvPr/>
          </p:nvSpPr>
          <p:spPr>
            <a:xfrm>
              <a:off x="7193233" y="1715150"/>
              <a:ext cx="40628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μ</a:t>
              </a:r>
              <a:r>
                <a:rPr lang="en-GB" baseline="30000" dirty="0"/>
                <a:t>+</a:t>
              </a:r>
              <a:endParaRPr lang="en-US" baseline="30000" dirty="0"/>
            </a:p>
            <a:p>
              <a:endParaRPr lang="en-US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21E2A95-0D6E-8349-940D-8C6F64CF77C2}"/>
                </a:ext>
              </a:extLst>
            </p:cNvPr>
            <p:cNvSpPr txBox="1"/>
            <p:nvPr/>
          </p:nvSpPr>
          <p:spPr>
            <a:xfrm>
              <a:off x="7912632" y="1923112"/>
              <a:ext cx="40628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μ</a:t>
              </a:r>
              <a:r>
                <a:rPr lang="en-GB" baseline="30000" dirty="0"/>
                <a:t>+</a:t>
              </a:r>
              <a:endParaRPr lang="en-US" baseline="30000" dirty="0"/>
            </a:p>
            <a:p>
              <a:endParaRPr lang="en-US" dirty="0"/>
            </a:p>
          </p:txBody>
        </p: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5195810E-6B7B-7C46-812C-20FE14DD0E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783400" y="878018"/>
            <a:ext cx="3209871" cy="3414629"/>
          </a:xfrm>
          <a:prstGeom prst="rect">
            <a:avLst/>
          </a:prstGeom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551B32F-EEEA-3549-85AD-D00D8ED365CC}"/>
              </a:ext>
            </a:extLst>
          </p:cNvPr>
          <p:cNvCxnSpPr>
            <a:cxnSpLocks/>
          </p:cNvCxnSpPr>
          <p:nvPr/>
        </p:nvCxnSpPr>
        <p:spPr>
          <a:xfrm flipH="1">
            <a:off x="1818753" y="1533215"/>
            <a:ext cx="5726711" cy="212043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2E3102D9-0840-D447-ABA5-8B19B4B0EF83}"/>
              </a:ext>
            </a:extLst>
          </p:cNvPr>
          <p:cNvSpPr txBox="1"/>
          <p:nvPr/>
        </p:nvSpPr>
        <p:spPr>
          <a:xfrm>
            <a:off x="200633" y="4314967"/>
            <a:ext cx="11052948" cy="96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00150" lvl="1" indent="-857250">
              <a:lnSpc>
                <a:spcPct val="120000"/>
              </a:lnSpc>
            </a:pPr>
            <a:r>
              <a:rPr lang="en-US" sz="1600" dirty="0"/>
              <a:t>If you know energy AND momentum, you can find your lost muons: </a:t>
            </a:r>
          </a:p>
          <a:p>
            <a:pPr marL="1200150" lvl="1" indent="-857250">
              <a:lnSpc>
                <a:spcPct val="120000"/>
              </a:lnSpc>
            </a:pPr>
            <a:r>
              <a:rPr lang="en-US" sz="1600" b="1" dirty="0"/>
              <a:t>	Momentum &gt; 2300 MeV,  -3.2 &lt; log(E/p) &lt; -2.4</a:t>
            </a:r>
            <a:endParaRPr lang="en-US" sz="1600" dirty="0"/>
          </a:p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840476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46EBD4-CBB2-7F47-9287-D089A60762FC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200633" y="887767"/>
            <a:ext cx="8742734" cy="4031139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400" b="0" dirty="0"/>
          </a:p>
          <a:p>
            <a:pPr marL="0" lvl="1" indent="0">
              <a:buNone/>
            </a:pPr>
            <a:endParaRPr lang="en-US" sz="2000" b="0" dirty="0"/>
          </a:p>
          <a:p>
            <a:pPr marL="457200" lvl="3" indent="-457200">
              <a:buFont typeface="+mj-lt"/>
              <a:buAutoNum type="arabicPeriod"/>
            </a:pPr>
            <a:endParaRPr lang="en-US" sz="800" b="0" dirty="0"/>
          </a:p>
          <a:p>
            <a:pPr marL="457200" indent="-457200">
              <a:buFont typeface="+mj-lt"/>
              <a:buAutoNum type="arabicPeriod"/>
            </a:pPr>
            <a:endParaRPr lang="en-US" sz="2400" b="0" dirty="0"/>
          </a:p>
          <a:p>
            <a:pPr marL="0" indent="0">
              <a:buNone/>
            </a:pPr>
            <a:endParaRPr lang="en-US" sz="2400" b="0" dirty="0"/>
          </a:p>
          <a:p>
            <a:pPr marL="342900" indent="-342900">
              <a:buFont typeface="+mj-lt"/>
              <a:buAutoNum type="arabicPeriod"/>
            </a:pPr>
            <a:endParaRPr lang="en-US" sz="2400" b="0" dirty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endParaRPr lang="en-US" sz="2400" b="0" dirty="0"/>
          </a:p>
          <a:p>
            <a:pPr marL="342900" indent="-342900">
              <a:buFont typeface="+mj-lt"/>
              <a:buAutoNum type="arabicPeriod"/>
            </a:pPr>
            <a:endParaRPr lang="en-US" sz="2400" b="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2400" b="0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3034D8-AB5B-EF44-97F5-F7DDE682EA60}"/>
              </a:ext>
            </a:extLst>
          </p:cNvPr>
          <p:cNvSpPr txBox="1"/>
          <p:nvPr/>
        </p:nvSpPr>
        <p:spPr>
          <a:xfrm>
            <a:off x="2253531" y="111328"/>
            <a:ext cx="46369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Lost muons, method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6C5416C-9739-2F46-98DD-0F89AF48D5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B53F1-911B-F745-BD66-11EC17F59F6C}" type="slidenum">
              <a:rPr lang="en-US" smtClean="0"/>
              <a:t>22</a:t>
            </a:fld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DB1705-0ED3-E24E-B44E-384032C1D784}"/>
              </a:ext>
            </a:extLst>
          </p:cNvPr>
          <p:cNvSpPr txBox="1"/>
          <p:nvPr/>
        </p:nvSpPr>
        <p:spPr>
          <a:xfrm>
            <a:off x="7845255" y="1998916"/>
            <a:ext cx="329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C3D3C6E-D253-B248-AF4C-7C7D8A8D02F2}"/>
              </a:ext>
            </a:extLst>
          </p:cNvPr>
          <p:cNvSpPr txBox="1"/>
          <p:nvPr/>
        </p:nvSpPr>
        <p:spPr>
          <a:xfrm>
            <a:off x="6156960" y="2297370"/>
            <a:ext cx="329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95611E9-3439-F545-82DD-4D41336FC1D2}"/>
              </a:ext>
            </a:extLst>
          </p:cNvPr>
          <p:cNvSpPr txBox="1"/>
          <p:nvPr/>
        </p:nvSpPr>
        <p:spPr>
          <a:xfrm>
            <a:off x="200633" y="1102563"/>
            <a:ext cx="8742734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pPr algn="ctr"/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highlight>
                  <a:srgbClr val="FF00FF"/>
                </a:highlight>
              </a:rPr>
              <a:t>Take tracker only data as “all tracks” 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highlight>
                <a:srgbClr val="FF00FF"/>
              </a:highlight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highlight>
                  <a:srgbClr val="00FFFF"/>
                </a:highlight>
              </a:rPr>
              <a:t>Scale up lost muon population according to the relative efficiency of the </a:t>
            </a:r>
            <a:r>
              <a:rPr lang="en-US" dirty="0" err="1">
                <a:highlight>
                  <a:srgbClr val="00FFFF"/>
                </a:highlight>
              </a:rPr>
              <a:t>calo</a:t>
            </a:r>
            <a:endParaRPr lang="en-US" dirty="0">
              <a:highlight>
                <a:srgbClr val="00FFFF"/>
              </a:highlight>
            </a:endParaRPr>
          </a:p>
          <a:p>
            <a:pPr marL="342900" indent="-342900">
              <a:buFont typeface="+mj-lt"/>
              <a:buAutoNum type="arabicPeriod"/>
            </a:pPr>
            <a:endParaRPr lang="en-US" dirty="0">
              <a:highlight>
                <a:srgbClr val="00FFFF"/>
              </a:highlight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highlight>
                  <a:srgbClr val="00FF00"/>
                </a:highlight>
              </a:rPr>
              <a:t>Subtract scaled lost muons from ”all tracks”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highlight>
                <a:srgbClr val="00FF00"/>
              </a:highlight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highlight>
                  <a:srgbClr val="FFFF00"/>
                </a:highlight>
              </a:rPr>
              <a:t>Have a look at how radial and vertical positions have changed</a:t>
            </a:r>
          </a:p>
          <a:p>
            <a:pPr algn="ctr"/>
            <a:endParaRPr lang="en-US" b="1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1C817E0-FD00-DF49-B592-E24A351EF879}"/>
              </a:ext>
            </a:extLst>
          </p:cNvPr>
          <p:cNvSpPr txBox="1"/>
          <p:nvPr/>
        </p:nvSpPr>
        <p:spPr>
          <a:xfrm>
            <a:off x="4959631" y="4701870"/>
            <a:ext cx="3852672" cy="3859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60853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57145A9-BF29-1F4B-94E8-36DB7EB4BD1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B53F1-911B-F745-BD66-11EC17F59F6C}" type="slidenum">
              <a:rPr lang="en-US" smtClean="0"/>
              <a:t>23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A46162-9B4C-7149-AA29-E4115B237476}"/>
              </a:ext>
            </a:extLst>
          </p:cNvPr>
          <p:cNvSpPr txBox="1"/>
          <p:nvPr/>
        </p:nvSpPr>
        <p:spPr>
          <a:xfrm>
            <a:off x="1777542" y="164641"/>
            <a:ext cx="5588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Scaling the lost muons</a:t>
            </a:r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760036E9-4CA4-7F49-85B8-F63B385F7D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21"/>
          <a:stretch/>
        </p:blipFill>
        <p:spPr>
          <a:xfrm>
            <a:off x="1777542" y="3963998"/>
            <a:ext cx="6378139" cy="1068174"/>
          </a:xfrm>
          <a:prstGeom prst="rect">
            <a:avLst/>
          </a:prstGeom>
        </p:spPr>
      </p:pic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8CF66E98-E1CB-7346-A724-0852300D1C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2797" y="796674"/>
            <a:ext cx="4673972" cy="607616"/>
          </a:xfrm>
          <a:prstGeom prst="rect">
            <a:avLst/>
          </a:prstGeom>
        </p:spPr>
      </p:pic>
      <p:pic>
        <p:nvPicPr>
          <p:cNvPr id="13" name="Picture 12" descr="A close up of a map&#10;&#10;Description automatically generated">
            <a:extLst>
              <a:ext uri="{FF2B5EF4-FFF2-40B4-BE49-F238E27FC236}">
                <a16:creationId xmlns:a16="http://schemas.microsoft.com/office/drawing/2014/main" id="{8A5C9F3A-BD1E-5C4C-A189-1361688687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7190" y="1467971"/>
            <a:ext cx="4805186" cy="23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3941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46EBD4-CBB2-7F47-9287-D089A60762FC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200633" y="887767"/>
            <a:ext cx="8742734" cy="4031139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400" b="0" dirty="0"/>
          </a:p>
          <a:p>
            <a:pPr marL="0" lvl="1" indent="0">
              <a:buNone/>
            </a:pPr>
            <a:endParaRPr lang="en-US" sz="2000" b="0" dirty="0"/>
          </a:p>
          <a:p>
            <a:pPr marL="457200" lvl="3" indent="-457200">
              <a:buFont typeface="+mj-lt"/>
              <a:buAutoNum type="arabicPeriod"/>
            </a:pPr>
            <a:endParaRPr lang="en-US" sz="800" b="0" dirty="0"/>
          </a:p>
          <a:p>
            <a:pPr marL="457200" indent="-457200">
              <a:buFont typeface="+mj-lt"/>
              <a:buAutoNum type="arabicPeriod"/>
            </a:pPr>
            <a:endParaRPr lang="en-US" sz="2400" b="0" dirty="0"/>
          </a:p>
          <a:p>
            <a:pPr marL="0" indent="0">
              <a:buNone/>
            </a:pPr>
            <a:endParaRPr lang="en-US" sz="2400" b="0" dirty="0"/>
          </a:p>
          <a:p>
            <a:pPr marL="342900" indent="-342900">
              <a:buFont typeface="+mj-lt"/>
              <a:buAutoNum type="arabicPeriod"/>
            </a:pPr>
            <a:endParaRPr lang="en-US" sz="2400" b="0" dirty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endParaRPr lang="en-US" sz="2400" b="0" dirty="0"/>
          </a:p>
          <a:p>
            <a:pPr marL="342900" indent="-342900">
              <a:buFont typeface="+mj-lt"/>
              <a:buAutoNum type="arabicPeriod"/>
            </a:pPr>
            <a:endParaRPr lang="en-US" sz="2400" b="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2400" b="0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3034D8-AB5B-EF44-97F5-F7DDE682EA60}"/>
              </a:ext>
            </a:extLst>
          </p:cNvPr>
          <p:cNvSpPr txBox="1"/>
          <p:nvPr/>
        </p:nvSpPr>
        <p:spPr>
          <a:xfrm>
            <a:off x="2253531" y="111328"/>
            <a:ext cx="46369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Lost muons!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6C5416C-9739-2F46-98DD-0F89AF48D5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B53F1-911B-F745-BD66-11EC17F59F6C}" type="slidenum">
              <a:rPr lang="en-US" smtClean="0"/>
              <a:t>24</a:t>
            </a:fld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DB1705-0ED3-E24E-B44E-384032C1D784}"/>
              </a:ext>
            </a:extLst>
          </p:cNvPr>
          <p:cNvSpPr txBox="1"/>
          <p:nvPr/>
        </p:nvSpPr>
        <p:spPr>
          <a:xfrm>
            <a:off x="7845255" y="1998916"/>
            <a:ext cx="329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C3D3C6E-D253-B248-AF4C-7C7D8A8D02F2}"/>
              </a:ext>
            </a:extLst>
          </p:cNvPr>
          <p:cNvSpPr txBox="1"/>
          <p:nvPr/>
        </p:nvSpPr>
        <p:spPr>
          <a:xfrm>
            <a:off x="6156960" y="2297370"/>
            <a:ext cx="329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22" name="Picture 21" descr="A close up of a map&#10;&#10;Description automatically generated">
            <a:extLst>
              <a:ext uri="{FF2B5EF4-FFF2-40B4-BE49-F238E27FC236}">
                <a16:creationId xmlns:a16="http://schemas.microsoft.com/office/drawing/2014/main" id="{AD778837-3E5A-0E41-9E80-A4EBAB8C4B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79"/>
          <a:stretch/>
        </p:blipFill>
        <p:spPr>
          <a:xfrm>
            <a:off x="349985" y="1440867"/>
            <a:ext cx="4103881" cy="2155376"/>
          </a:xfrm>
          <a:prstGeom prst="rect">
            <a:avLst/>
          </a:prstGeom>
        </p:spPr>
      </p:pic>
      <p:pic>
        <p:nvPicPr>
          <p:cNvPr id="23" name="Picture 22" descr="A close up of a map&#10;&#10;Description automatically generated">
            <a:extLst>
              <a:ext uri="{FF2B5EF4-FFF2-40B4-BE49-F238E27FC236}">
                <a16:creationId xmlns:a16="http://schemas.microsoft.com/office/drawing/2014/main" id="{41EB2DC6-9609-A044-9D14-68B8B0295A8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79"/>
          <a:stretch/>
        </p:blipFill>
        <p:spPr>
          <a:xfrm>
            <a:off x="4607687" y="1440867"/>
            <a:ext cx="4214546" cy="2155376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1C817E0-FD00-DF49-B592-E24A351EF879}"/>
              </a:ext>
            </a:extLst>
          </p:cNvPr>
          <p:cNvSpPr txBox="1"/>
          <p:nvPr/>
        </p:nvSpPr>
        <p:spPr>
          <a:xfrm>
            <a:off x="4959631" y="4701870"/>
            <a:ext cx="3852672" cy="3859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5E7E16F-E68B-E941-A365-1FC8A764FBAD}"/>
              </a:ext>
            </a:extLst>
          </p:cNvPr>
          <p:cNvSpPr txBox="1"/>
          <p:nvPr/>
        </p:nvSpPr>
        <p:spPr>
          <a:xfrm>
            <a:off x="1013308" y="4225734"/>
            <a:ext cx="8347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Interesting tails, let’s cut at +/- 60 mm from the magic radius to get rid of them</a:t>
            </a:r>
          </a:p>
        </p:txBody>
      </p:sp>
    </p:spTree>
    <p:extLst>
      <p:ext uri="{BB962C8B-B14F-4D97-AF65-F5344CB8AC3E}">
        <p14:creationId xmlns:p14="http://schemas.microsoft.com/office/powerpoint/2010/main" val="24331895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46EBD4-CBB2-7F47-9287-D089A60762FC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200633" y="887767"/>
            <a:ext cx="8742734" cy="4031139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400" b="0" dirty="0"/>
          </a:p>
          <a:p>
            <a:pPr marL="0" lvl="1" indent="0">
              <a:buNone/>
            </a:pPr>
            <a:endParaRPr lang="en-US" sz="2000" b="0" dirty="0"/>
          </a:p>
          <a:p>
            <a:pPr marL="457200" lvl="3" indent="-457200">
              <a:buFont typeface="+mj-lt"/>
              <a:buAutoNum type="arabicPeriod"/>
            </a:pPr>
            <a:endParaRPr lang="en-US" sz="800" b="0" dirty="0"/>
          </a:p>
          <a:p>
            <a:pPr marL="457200" indent="-457200">
              <a:buFont typeface="+mj-lt"/>
              <a:buAutoNum type="arabicPeriod"/>
            </a:pPr>
            <a:endParaRPr lang="en-US" sz="2400" b="0" dirty="0"/>
          </a:p>
          <a:p>
            <a:pPr marL="0" indent="0">
              <a:buNone/>
            </a:pPr>
            <a:endParaRPr lang="en-US" sz="2400" b="0" dirty="0"/>
          </a:p>
          <a:p>
            <a:pPr marL="342900" indent="-342900">
              <a:buFont typeface="+mj-lt"/>
              <a:buAutoNum type="arabicPeriod"/>
            </a:pPr>
            <a:endParaRPr lang="en-US" sz="2400" b="0" dirty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endParaRPr lang="en-US" sz="2400" b="0" dirty="0"/>
          </a:p>
          <a:p>
            <a:pPr marL="342900" indent="-342900">
              <a:buFont typeface="+mj-lt"/>
              <a:buAutoNum type="arabicPeriod"/>
            </a:pPr>
            <a:endParaRPr lang="en-US" sz="2400" b="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2400" b="0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3034D8-AB5B-EF44-97F5-F7DDE682EA60}"/>
              </a:ext>
            </a:extLst>
          </p:cNvPr>
          <p:cNvSpPr txBox="1"/>
          <p:nvPr/>
        </p:nvSpPr>
        <p:spPr>
          <a:xfrm>
            <a:off x="1510229" y="146520"/>
            <a:ext cx="62961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Lost muons, results!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6C5416C-9739-2F46-98DD-0F89AF48D5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B53F1-911B-F745-BD66-11EC17F59F6C}" type="slidenum">
              <a:rPr lang="en-US" smtClean="0"/>
              <a:t>25</a:t>
            </a:fld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DB1705-0ED3-E24E-B44E-384032C1D784}"/>
              </a:ext>
            </a:extLst>
          </p:cNvPr>
          <p:cNvSpPr txBox="1"/>
          <p:nvPr/>
        </p:nvSpPr>
        <p:spPr>
          <a:xfrm>
            <a:off x="7845255" y="1998916"/>
            <a:ext cx="329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C3D3C6E-D253-B248-AF4C-7C7D8A8D02F2}"/>
              </a:ext>
            </a:extLst>
          </p:cNvPr>
          <p:cNvSpPr txBox="1"/>
          <p:nvPr/>
        </p:nvSpPr>
        <p:spPr>
          <a:xfrm>
            <a:off x="6156960" y="2297370"/>
            <a:ext cx="329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95611E9-3439-F545-82DD-4D41336FC1D2}"/>
              </a:ext>
            </a:extLst>
          </p:cNvPr>
          <p:cNvSpPr txBox="1"/>
          <p:nvPr/>
        </p:nvSpPr>
        <p:spPr>
          <a:xfrm>
            <a:off x="286917" y="1030849"/>
            <a:ext cx="874273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pPr algn="ctr"/>
            <a:endParaRPr lang="en-US" dirty="0"/>
          </a:p>
          <a:p>
            <a:endParaRPr lang="en-US" dirty="0">
              <a:highlight>
                <a:srgbClr val="FFFF00"/>
              </a:highlight>
            </a:endParaRPr>
          </a:p>
          <a:p>
            <a:pPr algn="ctr"/>
            <a:endParaRPr lang="en-US" b="1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1C817E0-FD00-DF49-B592-E24A351EF879}"/>
              </a:ext>
            </a:extLst>
          </p:cNvPr>
          <p:cNvSpPr txBox="1"/>
          <p:nvPr/>
        </p:nvSpPr>
        <p:spPr>
          <a:xfrm>
            <a:off x="4959631" y="4701870"/>
            <a:ext cx="3852672" cy="3859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A493B4FF-E4A1-8640-8E28-B4CE77BDE8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1239" y="3681041"/>
            <a:ext cx="4249579" cy="1302880"/>
          </a:xfrm>
          <a:prstGeom prst="rect">
            <a:avLst/>
          </a:prstGeom>
        </p:spPr>
      </p:pic>
      <p:pic>
        <p:nvPicPr>
          <p:cNvPr id="12" name="Picture 11" descr="A close up of a map&#10;&#10;Description automatically generated">
            <a:extLst>
              <a:ext uri="{FF2B5EF4-FFF2-40B4-BE49-F238E27FC236}">
                <a16:creationId xmlns:a16="http://schemas.microsoft.com/office/drawing/2014/main" id="{AC740EE6-FC5E-E942-A45D-8117E4D9FB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16"/>
          <a:stretch/>
        </p:blipFill>
        <p:spPr>
          <a:xfrm>
            <a:off x="79899" y="1198248"/>
            <a:ext cx="4492101" cy="2340000"/>
          </a:xfrm>
          <a:prstGeom prst="rect">
            <a:avLst/>
          </a:prstGeom>
        </p:spPr>
      </p:pic>
      <p:pic>
        <p:nvPicPr>
          <p:cNvPr id="15" name="Picture 14" descr="A close up of a map&#10;&#10;Description automatically generated">
            <a:extLst>
              <a:ext uri="{FF2B5EF4-FFF2-40B4-BE49-F238E27FC236}">
                <a16:creationId xmlns:a16="http://schemas.microsoft.com/office/drawing/2014/main" id="{1FFAC935-BD89-4E42-A921-D065BD4F3DD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105"/>
          <a:stretch/>
        </p:blipFill>
        <p:spPr>
          <a:xfrm>
            <a:off x="4556029" y="1146647"/>
            <a:ext cx="4559906" cy="23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3422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46EBD4-CBB2-7F47-9287-D089A60762FC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200633" y="887767"/>
            <a:ext cx="3820930" cy="303398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400" b="0" dirty="0"/>
          </a:p>
          <a:p>
            <a:pPr marL="0" lvl="1" indent="0">
              <a:buNone/>
            </a:pPr>
            <a:endParaRPr lang="en-US" sz="2000" b="0" dirty="0"/>
          </a:p>
          <a:p>
            <a:pPr marL="457200" lvl="3" indent="-457200">
              <a:buFont typeface="+mj-lt"/>
              <a:buAutoNum type="arabicPeriod"/>
            </a:pPr>
            <a:endParaRPr lang="en-US" sz="800" b="0" dirty="0"/>
          </a:p>
          <a:p>
            <a:pPr marL="457200" indent="-457200">
              <a:buFont typeface="+mj-lt"/>
              <a:buAutoNum type="arabicPeriod"/>
            </a:pPr>
            <a:endParaRPr lang="en-US" sz="2400" b="0" dirty="0"/>
          </a:p>
          <a:p>
            <a:pPr marL="0" indent="0">
              <a:buNone/>
            </a:pPr>
            <a:endParaRPr lang="en-US" sz="2400" b="0" dirty="0"/>
          </a:p>
          <a:p>
            <a:pPr marL="342900" indent="-342900">
              <a:buFont typeface="+mj-lt"/>
              <a:buAutoNum type="arabicPeriod"/>
            </a:pPr>
            <a:endParaRPr lang="en-US" sz="2400" b="0" dirty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endParaRPr lang="en-US" sz="2400" b="0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3034D8-AB5B-EF44-97F5-F7DDE682EA60}"/>
              </a:ext>
            </a:extLst>
          </p:cNvPr>
          <p:cNvSpPr txBox="1"/>
          <p:nvPr/>
        </p:nvSpPr>
        <p:spPr>
          <a:xfrm>
            <a:off x="2249029" y="62799"/>
            <a:ext cx="46369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Gain sag!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6C5416C-9739-2F46-98DD-0F89AF48D5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B53F1-911B-F745-BD66-11EC17F59F6C}" type="slidenum">
              <a:rPr lang="en-US" smtClean="0"/>
              <a:t>2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3F434D-4E56-9645-80E9-92EE3762BDB1}"/>
              </a:ext>
            </a:extLst>
          </p:cNvPr>
          <p:cNvSpPr txBox="1"/>
          <p:nvPr/>
        </p:nvSpPr>
        <p:spPr>
          <a:xfrm>
            <a:off x="348683" y="1399377"/>
            <a:ext cx="467847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Sudden drop and subsequent recovery in gain at early times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is due to bunching after injection saturating the calorimeters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Must be fitted and corrected in processing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pic>
        <p:nvPicPr>
          <p:cNvPr id="9" name="Picture 8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5BFB71ED-6308-3C44-88BC-85C638E203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6671" y="1221750"/>
            <a:ext cx="3708646" cy="2700000"/>
          </a:xfrm>
          <a:prstGeom prst="rect">
            <a:avLst/>
          </a:prstGeom>
        </p:spPr>
      </p:pic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74EEB7FB-3278-CD46-BC45-BDDAFB1E1EAA}"/>
              </a:ext>
            </a:extLst>
          </p:cNvPr>
          <p:cNvSpPr txBox="1">
            <a:spLocks/>
          </p:cNvSpPr>
          <p:nvPr/>
        </p:nvSpPr>
        <p:spPr>
          <a:xfrm>
            <a:off x="5181954" y="1956499"/>
            <a:ext cx="3820930" cy="3930502"/>
          </a:xfrm>
          <a:prstGeom prst="rect">
            <a:avLst/>
          </a:prstGeom>
        </p:spPr>
        <p:txBody>
          <a:bodyPr>
            <a:normAutofit/>
          </a:bodyPr>
          <a:lstStyle>
            <a:lvl1pPr marL="90000" indent="-9000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800" b="1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90000" indent="-9000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90000" indent="-9000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b="1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90000" indent="-9000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90000" indent="-9000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00" b="1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400" b="0" dirty="0"/>
          </a:p>
          <a:p>
            <a:pPr marL="0" lvl="1" indent="0">
              <a:buFont typeface="Arial" panose="020B0604020202020204" pitchFamily="34" charset="0"/>
              <a:buNone/>
            </a:pPr>
            <a:endParaRPr lang="en-US" sz="2000" dirty="0"/>
          </a:p>
          <a:p>
            <a:pPr marL="457200" lvl="3" indent="-457200">
              <a:buFont typeface="+mj-lt"/>
              <a:buAutoNum type="arabicPeriod"/>
            </a:pPr>
            <a:endParaRPr lang="en-US" sz="800" dirty="0"/>
          </a:p>
          <a:p>
            <a:pPr marL="457200" indent="-457200">
              <a:buFont typeface="+mj-lt"/>
              <a:buAutoNum type="arabicPeriod"/>
            </a:pPr>
            <a:endParaRPr lang="en-US" sz="2400" b="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400" b="0" dirty="0"/>
          </a:p>
          <a:p>
            <a:pPr marL="342900" indent="-342900">
              <a:buFont typeface="+mj-lt"/>
              <a:buAutoNum type="arabicPeriod"/>
            </a:pPr>
            <a:endParaRPr lang="en-US" sz="1600" b="0" dirty="0"/>
          </a:p>
          <a:p>
            <a:pPr marL="0" indent="0">
              <a:buNone/>
            </a:pPr>
            <a:r>
              <a:rPr lang="en-US" sz="1600" dirty="0"/>
              <a:t>Amplitude p</a:t>
            </a:r>
            <a:r>
              <a:rPr lang="en-US" sz="1600" baseline="-25000" dirty="0"/>
              <a:t>1</a:t>
            </a:r>
            <a:r>
              <a:rPr lang="en-US" sz="1600" dirty="0"/>
              <a:t> and time constant p</a:t>
            </a:r>
            <a:r>
              <a:rPr lang="en-US" sz="1600" baseline="-25000" dirty="0"/>
              <a:t>2</a:t>
            </a:r>
            <a:r>
              <a:rPr lang="en-US" sz="1600" dirty="0"/>
              <a:t> are used for gain corrections</a:t>
            </a:r>
          </a:p>
        </p:txBody>
      </p:sp>
    </p:spTree>
    <p:extLst>
      <p:ext uri="{BB962C8B-B14F-4D97-AF65-F5344CB8AC3E}">
        <p14:creationId xmlns:p14="http://schemas.microsoft.com/office/powerpoint/2010/main" val="21676222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6C5416C-9739-2F46-98DD-0F89AF48D5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B53F1-911B-F745-BD66-11EC17F59F6C}" type="slidenum">
              <a:rPr lang="en-US" smtClean="0"/>
              <a:t>3</a:t>
            </a:fld>
            <a:endParaRPr lang="en-US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E4546508-3722-1B4F-A1A2-06632CF4F6F2}"/>
              </a:ext>
            </a:extLst>
          </p:cNvPr>
          <p:cNvSpPr txBox="1">
            <a:spLocks/>
          </p:cNvSpPr>
          <p:nvPr/>
        </p:nvSpPr>
        <p:spPr>
          <a:xfrm>
            <a:off x="55098" y="1112361"/>
            <a:ext cx="9033802" cy="4031139"/>
          </a:xfrm>
          <a:prstGeom prst="rect">
            <a:avLst/>
          </a:prstGeom>
        </p:spPr>
        <p:txBody>
          <a:bodyPr>
            <a:normAutofit/>
          </a:bodyPr>
          <a:lstStyle>
            <a:lvl1pPr marL="90000" indent="-9000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800" b="1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90000" indent="-9000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90000" indent="-9000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b="1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90000" indent="-9000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90000" indent="-9000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00" b="1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b="0" dirty="0"/>
              <a:t>Tracker-</a:t>
            </a:r>
            <a:r>
              <a:rPr lang="en-US" sz="2000" b="0" dirty="0" err="1"/>
              <a:t>calo</a:t>
            </a:r>
            <a:r>
              <a:rPr lang="en-US" sz="2000" b="0" dirty="0"/>
              <a:t> matched tracks provide a different way to measure gain, so we can perform an independent cross check of the laser.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b="0" i="1" dirty="0"/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/>
              <a:t>Gain = measured energy / true energy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b="0" dirty="0"/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0" dirty="0"/>
              <a:t>E = p, and trackers do not “see” gain sag, so: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b="0" i="1" dirty="0"/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0" i="1" dirty="0"/>
              <a:t>	</a:t>
            </a:r>
            <a:r>
              <a:rPr lang="en-US" sz="2000" dirty="0"/>
              <a:t>Gain = cluster energy (</a:t>
            </a:r>
            <a:r>
              <a:rPr lang="en-US" sz="2000" dirty="0" err="1"/>
              <a:t>calo</a:t>
            </a:r>
            <a:r>
              <a:rPr lang="en-US" sz="2000" dirty="0"/>
              <a:t>) / track momentum (tracker) = E/p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sz="20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400" b="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7334EC-DD2B-6343-82A6-5CDB63DFB494}"/>
              </a:ext>
            </a:extLst>
          </p:cNvPr>
          <p:cNvSpPr txBox="1"/>
          <p:nvPr/>
        </p:nvSpPr>
        <p:spPr>
          <a:xfrm>
            <a:off x="3104147" y="126940"/>
            <a:ext cx="29357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The E/p ratio</a:t>
            </a:r>
          </a:p>
        </p:txBody>
      </p:sp>
    </p:spTree>
    <p:extLst>
      <p:ext uri="{BB962C8B-B14F-4D97-AF65-F5344CB8AC3E}">
        <p14:creationId xmlns:p14="http://schemas.microsoft.com/office/powerpoint/2010/main" val="31053172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46EBD4-CBB2-7F47-9287-D089A60762FC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55098" y="1112361"/>
            <a:ext cx="9033802" cy="4031139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000" b="0" dirty="0"/>
              <a:t>Tracker-</a:t>
            </a:r>
            <a:r>
              <a:rPr lang="en-US" sz="2000" b="0" dirty="0" err="1"/>
              <a:t>calo</a:t>
            </a:r>
            <a:r>
              <a:rPr lang="en-US" sz="2000" b="0" dirty="0"/>
              <a:t> matched tracks provide a different way to measure gain, so we can perform an independent cross check of the laser. </a:t>
            </a:r>
          </a:p>
          <a:p>
            <a:pPr marL="0" indent="0">
              <a:buNone/>
            </a:pPr>
            <a:endParaRPr lang="en-US" sz="2000" b="0" i="1" dirty="0"/>
          </a:p>
          <a:p>
            <a:pPr marL="0" indent="0">
              <a:buNone/>
            </a:pPr>
            <a:endParaRPr lang="en-US" sz="2400" b="0" dirty="0">
              <a:solidFill>
                <a:schemeClr val="tx1"/>
              </a:solidFill>
            </a:endParaRPr>
          </a:p>
          <a:p>
            <a:pPr marL="0" indent="0" algn="ctr">
              <a:buNone/>
            </a:pPr>
            <a:r>
              <a:rPr lang="en-US" sz="2000" b="0" i="1" dirty="0">
                <a:solidFill>
                  <a:srgbClr val="FF0000"/>
                </a:solidFill>
              </a:rPr>
              <a:t>“Just plot E/p vs time for each </a:t>
            </a:r>
            <a:r>
              <a:rPr lang="en-US" sz="2000" b="0" i="1" dirty="0" err="1">
                <a:solidFill>
                  <a:srgbClr val="FF0000"/>
                </a:solidFill>
              </a:rPr>
              <a:t>calo</a:t>
            </a:r>
            <a:r>
              <a:rPr lang="en-US" sz="2000" b="0" i="1" dirty="0">
                <a:solidFill>
                  <a:srgbClr val="FF0000"/>
                </a:solidFill>
              </a:rPr>
              <a:t>, and fit a function to it to get the amplitude and recovery time”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3034D8-AB5B-EF44-97F5-F7DDE682EA60}"/>
              </a:ext>
            </a:extLst>
          </p:cNvPr>
          <p:cNvSpPr txBox="1"/>
          <p:nvPr/>
        </p:nvSpPr>
        <p:spPr>
          <a:xfrm>
            <a:off x="3104147" y="126940"/>
            <a:ext cx="29357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The E/p ratio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6C5416C-9739-2F46-98DD-0F89AF48D5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B53F1-911B-F745-BD66-11EC17F59F6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6699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6C5416C-9739-2F46-98DD-0F89AF48D5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B53F1-911B-F745-BD66-11EC17F59F6C}" type="slidenum">
              <a:rPr lang="en-US" smtClean="0"/>
              <a:t>5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5ADC99-2EAE-1A48-A8EE-EC2EB60E08EE}"/>
              </a:ext>
            </a:extLst>
          </p:cNvPr>
          <p:cNvSpPr txBox="1"/>
          <p:nvPr/>
        </p:nvSpPr>
        <p:spPr>
          <a:xfrm>
            <a:off x="979714" y="1879252"/>
            <a:ext cx="718457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FF0000"/>
                </a:solidFill>
              </a:rPr>
              <a:t>NOT SO FAST! </a:t>
            </a:r>
          </a:p>
          <a:p>
            <a:pPr algn="ctr"/>
            <a:endParaRPr lang="en-US" sz="2800" dirty="0"/>
          </a:p>
          <a:p>
            <a:pPr algn="ctr"/>
            <a:r>
              <a:rPr lang="en-US" sz="2800" dirty="0"/>
              <a:t>🤔</a:t>
            </a:r>
          </a:p>
        </p:txBody>
      </p:sp>
    </p:spTree>
    <p:extLst>
      <p:ext uri="{BB962C8B-B14F-4D97-AF65-F5344CB8AC3E}">
        <p14:creationId xmlns:p14="http://schemas.microsoft.com/office/powerpoint/2010/main" val="16487678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6C5416C-9739-2F46-98DD-0F89AF48D5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B53F1-911B-F745-BD66-11EC17F59F6C}" type="slidenum">
              <a:rPr lang="en-US" smtClean="0"/>
              <a:t>6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051F46-B0D7-3449-8495-E6820769DD2C}"/>
              </a:ext>
            </a:extLst>
          </p:cNvPr>
          <p:cNvSpPr txBox="1"/>
          <p:nvPr/>
        </p:nvSpPr>
        <p:spPr>
          <a:xfrm>
            <a:off x="1777542" y="198161"/>
            <a:ext cx="55889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First up, pick a good region in E over p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BC29A1A-1C9F-DD40-A25C-A573FEC9731B}"/>
              </a:ext>
            </a:extLst>
          </p:cNvPr>
          <p:cNvCxnSpPr/>
          <p:nvPr/>
        </p:nvCxnSpPr>
        <p:spPr>
          <a:xfrm>
            <a:off x="3423285" y="1684770"/>
            <a:ext cx="22974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A screenshot of a cell phone&#10;&#10;Description automatically generated">
            <a:extLst>
              <a:ext uri="{FF2B5EF4-FFF2-40B4-BE49-F238E27FC236}">
                <a16:creationId xmlns:a16="http://schemas.microsoft.com/office/drawing/2014/main" id="{0E9C4BA5-2130-8941-A5C9-3937192609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8009"/>
          <a:stretch/>
        </p:blipFill>
        <p:spPr>
          <a:xfrm>
            <a:off x="-92675" y="1732118"/>
            <a:ext cx="9329350" cy="2464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8821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6C5416C-9739-2F46-98DD-0F89AF48D5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B53F1-911B-F745-BD66-11EC17F59F6C}" type="slidenum">
              <a:rPr lang="en-US" smtClean="0"/>
              <a:t>7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051F46-B0D7-3449-8495-E6820769DD2C}"/>
              </a:ext>
            </a:extLst>
          </p:cNvPr>
          <p:cNvSpPr txBox="1"/>
          <p:nvPr/>
        </p:nvSpPr>
        <p:spPr>
          <a:xfrm>
            <a:off x="1777542" y="183038"/>
            <a:ext cx="55889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E/p </a:t>
            </a:r>
            <a:r>
              <a:rPr lang="en-US" sz="2400" b="1" dirty="0" err="1">
                <a:solidFill>
                  <a:schemeClr val="bg1"/>
                </a:solidFill>
              </a:rPr>
              <a:t>normalisation</a:t>
            </a:r>
            <a:r>
              <a:rPr lang="en-US" sz="2400" b="1" dirty="0">
                <a:solidFill>
                  <a:schemeClr val="bg1"/>
                </a:solidFill>
              </a:rPr>
              <a:t> by crystal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5ADC99-2EAE-1A48-A8EE-EC2EB60E08EE}"/>
              </a:ext>
            </a:extLst>
          </p:cNvPr>
          <p:cNvSpPr txBox="1"/>
          <p:nvPr/>
        </p:nvSpPr>
        <p:spPr>
          <a:xfrm>
            <a:off x="-283282" y="1085387"/>
            <a:ext cx="9919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We can mitigate variation in E/p by </a:t>
            </a:r>
            <a:r>
              <a:rPr lang="en-US" dirty="0" err="1"/>
              <a:t>normalising</a:t>
            </a:r>
            <a:r>
              <a:rPr lang="en-US" dirty="0"/>
              <a:t> each crystal to it’s mean E/p (after 60 </a:t>
            </a:r>
            <a:r>
              <a:rPr lang="en-US" dirty="0" err="1"/>
              <a:t>μs</a:t>
            </a:r>
            <a:r>
              <a:rPr lang="en-US" dirty="0"/>
              <a:t>!) </a:t>
            </a:r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AD9B7233-C0E8-2649-9D0D-3A3167AD6F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571" y="1933794"/>
            <a:ext cx="4435555" cy="2160000"/>
          </a:xfrm>
          <a:prstGeom prst="rect">
            <a:avLst/>
          </a:prstGeom>
        </p:spPr>
      </p:pic>
      <p:pic>
        <p:nvPicPr>
          <p:cNvPr id="7" name="Picture 6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1A740E22-0BB2-AD4D-BB98-BBDC505210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933794"/>
            <a:ext cx="4435555" cy="2160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4BDA28E-31EC-4F4E-9F11-B52E2319E732}"/>
              </a:ext>
            </a:extLst>
          </p:cNvPr>
          <p:cNvSpPr txBox="1"/>
          <p:nvPr/>
        </p:nvSpPr>
        <p:spPr>
          <a:xfrm>
            <a:off x="5355770" y="4096020"/>
            <a:ext cx="3315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(Gaussian means of each bin)</a:t>
            </a:r>
          </a:p>
        </p:txBody>
      </p:sp>
    </p:spTree>
    <p:extLst>
      <p:ext uri="{BB962C8B-B14F-4D97-AF65-F5344CB8AC3E}">
        <p14:creationId xmlns:p14="http://schemas.microsoft.com/office/powerpoint/2010/main" val="28136362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6C5416C-9739-2F46-98DD-0F89AF48D5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B53F1-911B-F745-BD66-11EC17F59F6C}" type="slidenum">
              <a:rPr lang="en-US" smtClean="0"/>
              <a:t>8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051F46-B0D7-3449-8495-E6820769DD2C}"/>
              </a:ext>
            </a:extLst>
          </p:cNvPr>
          <p:cNvSpPr txBox="1"/>
          <p:nvPr/>
        </p:nvSpPr>
        <p:spPr>
          <a:xfrm>
            <a:off x="1777542" y="198161"/>
            <a:ext cx="55889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Also, breakout boards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5ADC99-2EAE-1A48-A8EE-EC2EB60E08EE}"/>
              </a:ext>
            </a:extLst>
          </p:cNvPr>
          <p:cNvSpPr txBox="1"/>
          <p:nvPr/>
        </p:nvSpPr>
        <p:spPr>
          <a:xfrm>
            <a:off x="581212" y="941835"/>
            <a:ext cx="8362155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Two different supply circuits – we can’t combine crystals on different boards as they also have different recovery time constants! </a:t>
            </a:r>
          </a:p>
          <a:p>
            <a:endParaRPr lang="en-US" dirty="0"/>
          </a:p>
          <a:p>
            <a:pPr algn="ctr"/>
            <a:r>
              <a:rPr lang="en-US" sz="2800" b="1" dirty="0">
                <a:solidFill>
                  <a:srgbClr val="F8C244"/>
                </a:solidFill>
              </a:rPr>
              <a:t>Longer lifetime</a:t>
            </a:r>
            <a:r>
              <a:rPr lang="en-US" sz="2800" b="1" dirty="0"/>
              <a:t>, </a:t>
            </a:r>
            <a:r>
              <a:rPr lang="en-US" sz="2800" b="1" dirty="0">
                <a:solidFill>
                  <a:srgbClr val="49AFEB"/>
                </a:solidFill>
              </a:rPr>
              <a:t>shorter lifetime</a:t>
            </a:r>
          </a:p>
        </p:txBody>
      </p:sp>
      <p:pic>
        <p:nvPicPr>
          <p:cNvPr id="4" name="Picture 3" descr="A picture containing clock, water, yellow, sky&#10;&#10;Description automatically generated">
            <a:extLst>
              <a:ext uri="{FF2B5EF4-FFF2-40B4-BE49-F238E27FC236}">
                <a16:creationId xmlns:a16="http://schemas.microsoft.com/office/drawing/2014/main" id="{F332DB50-CCDB-5C41-87DD-5BBD8223A7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6482" y="2245182"/>
            <a:ext cx="7211614" cy="27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17900"/>
      </p:ext>
    </p:extLst>
  </p:cSld>
  <p:clrMapOvr>
    <a:masterClrMapping/>
  </p:clrMapOvr>
</p:sld>
</file>

<file path=ppt/theme/theme1.xml><?xml version="1.0" encoding="utf-8"?>
<a:theme xmlns:a="http://schemas.openxmlformats.org/drawingml/2006/main" name="4_Custom Design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24594</TotalTime>
  <Words>752</Words>
  <Application>Microsoft Macintosh PowerPoint</Application>
  <PresentationFormat>On-screen Show (16:9)</PresentationFormat>
  <Paragraphs>218</Paragraphs>
  <Slides>26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9" baseType="lpstr">
      <vt:lpstr>Arial</vt:lpstr>
      <vt:lpstr>Calibri</vt:lpstr>
      <vt:lpstr>4_Custom Design</vt:lpstr>
      <vt:lpstr> Trackers and Gain Corrections  Sam Grant  g-2 Collaboration Meeting (Elba): Early Career Session   28th May 2019    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BACKUP    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Clayton, Janine</dc:creator>
  <cp:lastModifiedBy>Grant, Samuel</cp:lastModifiedBy>
  <cp:revision>441</cp:revision>
  <cp:lastPrinted>2019-04-30T15:24:32Z</cp:lastPrinted>
  <dcterms:created xsi:type="dcterms:W3CDTF">2016-12-07T10:36:45Z</dcterms:created>
  <dcterms:modified xsi:type="dcterms:W3CDTF">2019-05-28T14:47:40Z</dcterms:modified>
</cp:coreProperties>
</file>